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77" r:id="rId2"/>
    <p:sldId id="321" r:id="rId3"/>
    <p:sldId id="257" r:id="rId4"/>
    <p:sldId id="275" r:id="rId5"/>
    <p:sldId id="278" r:id="rId6"/>
    <p:sldId id="381" r:id="rId7"/>
    <p:sldId id="283" r:id="rId8"/>
    <p:sldId id="323" r:id="rId9"/>
    <p:sldId id="289" r:id="rId10"/>
    <p:sldId id="290" r:id="rId11"/>
    <p:sldId id="291" r:id="rId12"/>
    <p:sldId id="292" r:id="rId13"/>
    <p:sldId id="293" r:id="rId14"/>
    <p:sldId id="294" r:id="rId15"/>
    <p:sldId id="296" r:id="rId16"/>
    <p:sldId id="297" r:id="rId17"/>
    <p:sldId id="298" r:id="rId18"/>
    <p:sldId id="299" r:id="rId19"/>
    <p:sldId id="300" r:id="rId20"/>
    <p:sldId id="324" r:id="rId21"/>
    <p:sldId id="325" r:id="rId22"/>
    <p:sldId id="326" r:id="rId23"/>
    <p:sldId id="343"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73" r:id="rId41"/>
    <p:sldId id="361" r:id="rId42"/>
    <p:sldId id="374" r:id="rId43"/>
    <p:sldId id="362" r:id="rId44"/>
    <p:sldId id="363" r:id="rId45"/>
    <p:sldId id="365" r:id="rId46"/>
    <p:sldId id="366" r:id="rId47"/>
    <p:sldId id="367" r:id="rId48"/>
    <p:sldId id="368" r:id="rId49"/>
    <p:sldId id="375" r:id="rId50"/>
    <p:sldId id="369" r:id="rId51"/>
    <p:sldId id="376" r:id="rId52"/>
    <p:sldId id="372" r:id="rId53"/>
    <p:sldId id="378" r:id="rId54"/>
    <p:sldId id="380"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075" autoAdjust="0"/>
    <p:restoredTop sz="95070" autoAdjust="0"/>
  </p:normalViewPr>
  <p:slideViewPr>
    <p:cSldViewPr>
      <p:cViewPr varScale="1">
        <p:scale>
          <a:sx n="110" d="100"/>
          <a:sy n="110" d="100"/>
        </p:scale>
        <p:origin x="-348"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3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C713B-C3F1-4371-9AA3-8D6C53D07C60}" type="datetimeFigureOut">
              <a:rPr lang="en-IN" smtClean="0"/>
              <a:pPr/>
              <a:t>09-04-2016</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40C5E3-DD38-4573-9F32-DDBC30394F91}"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CSIR (Council of Scientific and Industrial Research)</a:t>
            </a:r>
          </a:p>
          <a:p>
            <a:r>
              <a:rPr lang="en-IN" sz="1200" b="0" i="0" kern="1200" dirty="0" smtClean="0">
                <a:solidFill>
                  <a:schemeClr val="tx1"/>
                </a:solidFill>
                <a:latin typeface="+mn-lt"/>
                <a:ea typeface="+mn-ea"/>
                <a:cs typeface="+mn-cs"/>
              </a:rPr>
              <a:t>CSIO (Central Scientific Instruments Organization)</a:t>
            </a:r>
            <a:endParaRPr lang="en-IN" b="0" dirty="0"/>
          </a:p>
        </p:txBody>
      </p:sp>
      <p:sp>
        <p:nvSpPr>
          <p:cNvPr id="4" name="Slide Number Placeholder 3"/>
          <p:cNvSpPr>
            <a:spLocks noGrp="1"/>
          </p:cNvSpPr>
          <p:nvPr>
            <p:ph type="sldNum" sz="quarter" idx="10"/>
          </p:nvPr>
        </p:nvSpPr>
        <p:spPr/>
        <p:txBody>
          <a:bodyPr/>
          <a:lstStyle/>
          <a:p>
            <a:fld id="{1940C5E3-DD38-4573-9F32-DDBC30394F91}" type="slidenum">
              <a:rPr lang="en-IN" smtClean="0"/>
              <a:pPr/>
              <a:t>1</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buFont typeface="Arial" pitchFamily="34" charset="0"/>
              <a:buChar char="•"/>
            </a:pPr>
            <a:r>
              <a:rPr lang="en-IN" sz="1200" dirty="0" smtClean="0"/>
              <a:t>The System aims at providing an efficient interface to the user for managing of inventory and to keep warranty history of inventory, The design is such that the user does not have to manually Check the warranty or AMC period of the inventory every time.</a:t>
            </a:r>
          </a:p>
          <a:p>
            <a:pPr algn="just">
              <a:buFont typeface="Arial" pitchFamily="34" charset="0"/>
              <a:buChar char="•"/>
            </a:pPr>
            <a:r>
              <a:rPr lang="en-IN" sz="1200" dirty="0" smtClean="0"/>
              <a:t>The System calculates the warranty expiry time in every one week and send an alert message to the user before the warranty expires,  and that are pre-set by the user(</a:t>
            </a:r>
            <a:r>
              <a:rPr lang="en-IN" sz="1200" b="1" dirty="0" smtClean="0"/>
              <a:t>admin</a:t>
            </a:r>
            <a:r>
              <a:rPr lang="en-IN" sz="1200" dirty="0" smtClean="0"/>
              <a:t>). Therefore the user never has to worry about manually calculating the warranty period.</a:t>
            </a:r>
          </a:p>
          <a:p>
            <a:pPr algn="just">
              <a:buFont typeface="Arial" pitchFamily="34" charset="0"/>
              <a:buChar char="•"/>
            </a:pPr>
            <a:r>
              <a:rPr lang="en-IN" sz="1200" dirty="0" smtClean="0"/>
              <a:t>The simple interface of the System has functions like adding contacts to your phonebook.</a:t>
            </a:r>
          </a:p>
          <a:p>
            <a:pPr algn="just">
              <a:buFont typeface="Arial" pitchFamily="34" charset="0"/>
              <a:buChar char="•"/>
            </a:pPr>
            <a:endParaRPr lang="en-IN" dirty="0"/>
          </a:p>
        </p:txBody>
      </p:sp>
      <p:sp>
        <p:nvSpPr>
          <p:cNvPr id="4" name="Slide Number Placeholder 3"/>
          <p:cNvSpPr>
            <a:spLocks noGrp="1"/>
          </p:cNvSpPr>
          <p:nvPr>
            <p:ph type="sldNum" sz="quarter" idx="10"/>
          </p:nvPr>
        </p:nvSpPr>
        <p:spPr/>
        <p:txBody>
          <a:bodyPr/>
          <a:lstStyle/>
          <a:p>
            <a:fld id="{1940C5E3-DD38-4573-9F32-DDBC30394F91}" type="slidenum">
              <a:rPr lang="en-IN" smtClean="0"/>
              <a:pPr/>
              <a:t>4</a:t>
            </a:fld>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The system should not update the data in any database for any failed processes.</a:t>
            </a:r>
          </a:p>
          <a:p>
            <a:pPr marL="0" marR="0" indent="0" algn="l" defTabSz="914400" rtl="0" eaLnBrk="1" fontAlgn="auto" latinLnBrk="0" hangingPunct="1">
              <a:lnSpc>
                <a:spcPct val="100000"/>
              </a:lnSpc>
              <a:spcBef>
                <a:spcPts val="0"/>
              </a:spcBef>
              <a:spcAft>
                <a:spcPts val="0"/>
              </a:spcAft>
              <a:buClrTx/>
              <a:buSzTx/>
              <a:buFontTx/>
              <a:buNone/>
              <a:tabLst/>
              <a:defRPr/>
            </a:pPr>
            <a:r>
              <a:rPr lang="en-IN" b="1" dirty="0" smtClean="0"/>
              <a:t>RELIABILITY </a:t>
            </a:r>
          </a:p>
          <a:p>
            <a:endParaRPr lang="en-IN" dirty="0"/>
          </a:p>
        </p:txBody>
      </p:sp>
      <p:sp>
        <p:nvSpPr>
          <p:cNvPr id="4" name="Slide Number Placeholder 3"/>
          <p:cNvSpPr>
            <a:spLocks noGrp="1"/>
          </p:cNvSpPr>
          <p:nvPr>
            <p:ph type="sldNum" sz="quarter" idx="10"/>
          </p:nvPr>
        </p:nvSpPr>
        <p:spPr/>
        <p:txBody>
          <a:bodyPr/>
          <a:lstStyle/>
          <a:p>
            <a:fld id="{1940C5E3-DD38-4573-9F32-DDBC30394F91}" type="slidenum">
              <a:rPr lang="en-IN" smtClean="0"/>
              <a:pPr/>
              <a:t>5</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AE655-D962-4A93-91AF-036EB0D21BDB}" type="datetimeFigureOut">
              <a:rPr lang="en-IN" smtClean="0"/>
              <a:pPr/>
              <a:t>09-04-2016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72200A2-0BE1-4A17-82E4-1FCA8D0C9B68}"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EAAE655-D962-4A93-91AF-036EB0D21BDB}" type="datetimeFigureOut">
              <a:rPr lang="en-IN" smtClean="0"/>
              <a:pPr/>
              <a:t>09-04-2016</a:t>
            </a:fld>
            <a:endParaRPr lang="en-IN"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72200A2-0BE1-4A17-82E4-1FCA8D0C9B68}"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oleObject" Target="../embeddings/Microsoft_Office_Excel_97-2003_Worksheet1.xls"/></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42858"/>
            <a:ext cx="9144000" cy="928694"/>
          </a:xfrm>
        </p:spPr>
        <p:txBody>
          <a:bodyPr>
            <a:normAutofit fontScale="90000"/>
          </a:bodyPr>
          <a:lstStyle/>
          <a:p>
            <a:r>
              <a:rPr lang="en-US" b="1" dirty="0" smtClean="0"/>
              <a:t>INVENTORY AND INFRASTRUCTURE MANAGEMENT SYSTEM</a:t>
            </a:r>
            <a:endParaRPr lang="en-IN" b="1" dirty="0"/>
          </a:p>
        </p:txBody>
      </p:sp>
      <p:sp>
        <p:nvSpPr>
          <p:cNvPr id="11" name="Content Placeholder 4"/>
          <p:cNvSpPr txBox="1">
            <a:spLocks/>
          </p:cNvSpPr>
          <p:nvPr/>
        </p:nvSpPr>
        <p:spPr>
          <a:xfrm>
            <a:off x="0" y="1285866"/>
            <a:ext cx="9144000" cy="428628"/>
          </a:xfrm>
          <a:prstGeom prst="rect">
            <a:avLst/>
          </a:prstGeom>
        </p:spPr>
        <p:txBody>
          <a:bodyPr vert="horz" lIns="91440" tIns="45720" rIns="91440" bIns="45720" rtlCol="0">
            <a:normAutofit/>
          </a:bodyPr>
          <a:lstStyle/>
          <a:p>
            <a:pPr algn="ctr"/>
            <a:r>
              <a:rPr lang="en-IN" sz="2000" b="1" u="sng" dirty="0" smtClean="0"/>
              <a:t>THE GREAT MIND CHALLENGE 2015</a:t>
            </a:r>
            <a:endParaRPr lang="en-IN" sz="2000" u="sng" dirty="0"/>
          </a:p>
        </p:txBody>
      </p:sp>
      <p:sp>
        <p:nvSpPr>
          <p:cNvPr id="8" name="Content Placeholder 4"/>
          <p:cNvSpPr txBox="1">
            <a:spLocks/>
          </p:cNvSpPr>
          <p:nvPr/>
        </p:nvSpPr>
        <p:spPr>
          <a:xfrm>
            <a:off x="2714612" y="3579862"/>
            <a:ext cx="3786182" cy="1563638"/>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600" b="0" i="0" u="sng" strike="noStrike" kern="1200" cap="none" spc="0" normalizeH="0" baseline="0" noProof="0" dirty="0" smtClean="0">
                <a:ln>
                  <a:noFill/>
                </a:ln>
                <a:solidFill>
                  <a:prstClr val="black"/>
                </a:solidFill>
                <a:effectLst/>
                <a:uLnTx/>
                <a:uFillTx/>
                <a:latin typeface="+mn-lt"/>
                <a:ea typeface="+mn-ea"/>
                <a:cs typeface="+mn-cs"/>
              </a:rPr>
              <a:t>PREPARED BY: </a:t>
            </a: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600" b="0" i="0" u="sng" strike="noStrike" kern="1200" cap="none" spc="0" normalizeH="0" baseline="0" noProof="0" dirty="0" smtClean="0">
                <a:ln>
                  <a:noFill/>
                </a:ln>
                <a:solidFill>
                  <a:prstClr val="black"/>
                </a:solidFill>
                <a:effectLst/>
                <a:uLnTx/>
                <a:uFillTx/>
                <a:latin typeface="+mn-lt"/>
                <a:ea typeface="+mn-ea"/>
                <a:cs typeface="+mn-cs"/>
              </a:rPr>
              <a:t>SOURABH </a:t>
            </a:r>
            <a:r>
              <a:rPr kumimoji="0" lang="en-IN" sz="1600" b="0" i="0" u="sng" strike="noStrike" kern="1200" cap="none" spc="0" normalizeH="0" baseline="0" noProof="0" dirty="0" smtClean="0">
                <a:ln>
                  <a:noFill/>
                </a:ln>
                <a:solidFill>
                  <a:prstClr val="black"/>
                </a:solidFill>
                <a:effectLst/>
                <a:uLnTx/>
                <a:uFillTx/>
                <a:latin typeface="+mn-lt"/>
                <a:ea typeface="+mn-ea"/>
                <a:cs typeface="+mn-cs"/>
              </a:rPr>
              <a:t>KUMAR SUKHIJA</a:t>
            </a:r>
          </a:p>
        </p:txBody>
      </p:sp>
      <p:pic>
        <p:nvPicPr>
          <p:cNvPr id="48129" name="Picture 1" descr="C:\Users\lucky\Desktop\tgmc_white_logo.png"/>
          <p:cNvPicPr>
            <a:picLocks noChangeAspect="1" noChangeArrowheads="1"/>
          </p:cNvPicPr>
          <p:nvPr/>
        </p:nvPicPr>
        <p:blipFill>
          <a:blip r:embed="rId3"/>
          <a:srcRect/>
          <a:stretch>
            <a:fillRect/>
          </a:stretch>
        </p:blipFill>
        <p:spPr bwMode="auto">
          <a:xfrm>
            <a:off x="3214678" y="1857370"/>
            <a:ext cx="2931815" cy="1357322"/>
          </a:xfrm>
          <a:prstGeom prst="rect">
            <a:avLst/>
          </a:prstGeom>
          <a:noFill/>
        </p:spPr>
      </p:pic>
    </p:spTree>
  </p:cSld>
  <p:clrMapOvr>
    <a:masterClrMapping/>
  </p:clrMapOvr>
  <p:transition advTm="5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sourabh\Project Report\PR FORMAT\Documentary\Diagrams\DFD\dfd_level_2_1_2.png"/>
          <p:cNvPicPr>
            <a:picLocks noChangeAspect="1" noChangeArrowheads="1"/>
          </p:cNvPicPr>
          <p:nvPr/>
        </p:nvPicPr>
        <p:blipFill>
          <a:blip r:embed="rId2" cstate="print"/>
          <a:srcRect/>
          <a:stretch>
            <a:fillRect/>
          </a:stretch>
        </p:blipFill>
        <p:spPr bwMode="auto">
          <a:xfrm>
            <a:off x="1403648" y="987574"/>
            <a:ext cx="6408712" cy="3428695"/>
          </a:xfrm>
          <a:prstGeom prst="rect">
            <a:avLst/>
          </a:prstGeom>
          <a:noFill/>
        </p:spPr>
      </p:pic>
      <p:sp>
        <p:nvSpPr>
          <p:cNvPr id="7" name="Content Placeholder 2"/>
          <p:cNvSpPr>
            <a:spLocks noGrp="1"/>
          </p:cNvSpPr>
          <p:nvPr>
            <p:ph idx="1"/>
          </p:nvPr>
        </p:nvSpPr>
        <p:spPr>
          <a:xfrm>
            <a:off x="0" y="4587974"/>
            <a:ext cx="9144000" cy="555527"/>
          </a:xfrm>
        </p:spPr>
        <p:txBody>
          <a:bodyPr>
            <a:normAutofit/>
          </a:bodyPr>
          <a:lstStyle/>
          <a:p>
            <a:pPr algn="ctr">
              <a:buNone/>
            </a:pPr>
            <a:r>
              <a:rPr lang="en-IN" sz="2800" u="sng" dirty="0" smtClean="0"/>
              <a:t>fig: DFD level 2.1.2</a:t>
            </a:r>
          </a:p>
        </p:txBody>
      </p:sp>
      <p:sp>
        <p:nvSpPr>
          <p:cNvPr id="6" name="Title 1"/>
          <p:cNvSpPr>
            <a:spLocks noGrp="1"/>
          </p:cNvSpPr>
          <p:nvPr>
            <p:ph type="title"/>
          </p:nvPr>
        </p:nvSpPr>
        <p:spPr>
          <a:xfrm>
            <a:off x="0" y="0"/>
            <a:ext cx="9144000" cy="699542"/>
          </a:xfrm>
        </p:spPr>
        <p:txBody>
          <a:bodyPr>
            <a:normAutofit/>
          </a:bodyPr>
          <a:lstStyle/>
          <a:p>
            <a:r>
              <a:rPr lang="en-IN" sz="3200" b="1" u="sng" dirty="0" smtClean="0"/>
              <a:t>DFD continued…</a:t>
            </a:r>
            <a:endParaRPr lang="en-IN" sz="3200" b="1" u="sng"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sourabh\Project Report\PR FORMAT\Documentary\Diagrams\DFD\dfd_level_3_1_1.png"/>
          <p:cNvPicPr>
            <a:picLocks noChangeAspect="1" noChangeArrowheads="1"/>
          </p:cNvPicPr>
          <p:nvPr/>
        </p:nvPicPr>
        <p:blipFill>
          <a:blip r:embed="rId2" cstate="print"/>
          <a:srcRect/>
          <a:stretch>
            <a:fillRect/>
          </a:stretch>
        </p:blipFill>
        <p:spPr bwMode="auto">
          <a:xfrm>
            <a:off x="899592" y="843558"/>
            <a:ext cx="8096251" cy="3657600"/>
          </a:xfrm>
          <a:prstGeom prst="rect">
            <a:avLst/>
          </a:prstGeom>
          <a:noFill/>
        </p:spPr>
      </p:pic>
      <p:sp>
        <p:nvSpPr>
          <p:cNvPr id="10" name="Content Placeholder 2"/>
          <p:cNvSpPr>
            <a:spLocks noGrp="1"/>
          </p:cNvSpPr>
          <p:nvPr>
            <p:ph idx="1"/>
          </p:nvPr>
        </p:nvSpPr>
        <p:spPr>
          <a:xfrm>
            <a:off x="0" y="4587974"/>
            <a:ext cx="9144000" cy="555527"/>
          </a:xfrm>
        </p:spPr>
        <p:txBody>
          <a:bodyPr>
            <a:normAutofit/>
          </a:bodyPr>
          <a:lstStyle/>
          <a:p>
            <a:pPr algn="ctr">
              <a:buNone/>
            </a:pPr>
            <a:r>
              <a:rPr lang="en-IN" sz="2800" u="sng" dirty="0" smtClean="0"/>
              <a:t>fig: DFD level 3.1</a:t>
            </a:r>
          </a:p>
        </p:txBody>
      </p:sp>
      <p:sp>
        <p:nvSpPr>
          <p:cNvPr id="6" name="Title 1"/>
          <p:cNvSpPr>
            <a:spLocks noGrp="1"/>
          </p:cNvSpPr>
          <p:nvPr>
            <p:ph type="title"/>
          </p:nvPr>
        </p:nvSpPr>
        <p:spPr>
          <a:xfrm>
            <a:off x="0" y="0"/>
            <a:ext cx="9144000" cy="699542"/>
          </a:xfrm>
        </p:spPr>
        <p:txBody>
          <a:bodyPr>
            <a:normAutofit/>
          </a:bodyPr>
          <a:lstStyle/>
          <a:p>
            <a:r>
              <a:rPr lang="en-IN" sz="3200" b="1" u="sng" dirty="0" smtClean="0"/>
              <a:t>DFD continued…</a:t>
            </a:r>
            <a:endParaRPr lang="en-IN" sz="3200" b="1" u="sng"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8365"/>
          </a:xfrm>
        </p:spPr>
        <p:txBody>
          <a:bodyPr>
            <a:noAutofit/>
          </a:bodyPr>
          <a:lstStyle/>
          <a:p>
            <a:r>
              <a:rPr lang="en-IN" sz="3200" b="1" u="sng" dirty="0" smtClean="0"/>
              <a:t>ER DIAGRAM 1</a:t>
            </a:r>
            <a:endParaRPr lang="en-IN" sz="3200" b="1" u="sng" dirty="0"/>
          </a:p>
        </p:txBody>
      </p:sp>
      <p:pic>
        <p:nvPicPr>
          <p:cNvPr id="6146" name="Picture 2" descr="F:\sourabh\Project Report\PR FORMAT\Documentary\Diagrams\ER\er_1.png"/>
          <p:cNvPicPr>
            <a:picLocks noChangeAspect="1" noChangeArrowheads="1"/>
          </p:cNvPicPr>
          <p:nvPr/>
        </p:nvPicPr>
        <p:blipFill>
          <a:blip r:embed="rId2" cstate="print"/>
          <a:srcRect/>
          <a:stretch>
            <a:fillRect/>
          </a:stretch>
        </p:blipFill>
        <p:spPr bwMode="auto">
          <a:xfrm>
            <a:off x="251520" y="621506"/>
            <a:ext cx="8763000" cy="4254500"/>
          </a:xfrm>
          <a:prstGeom prst="rect">
            <a:avLst/>
          </a:prstGeom>
          <a:noFill/>
        </p:spPr>
      </p:pic>
      <p:sp>
        <p:nvSpPr>
          <p:cNvPr id="8" name="Content Placeholder 2"/>
          <p:cNvSpPr>
            <a:spLocks noGrp="1"/>
          </p:cNvSpPr>
          <p:nvPr>
            <p:ph idx="1"/>
          </p:nvPr>
        </p:nvSpPr>
        <p:spPr>
          <a:xfrm>
            <a:off x="0" y="4587974"/>
            <a:ext cx="9144000" cy="555527"/>
          </a:xfrm>
        </p:spPr>
        <p:txBody>
          <a:bodyPr>
            <a:normAutofit/>
          </a:bodyPr>
          <a:lstStyle/>
          <a:p>
            <a:pPr algn="ctr">
              <a:buNone/>
            </a:pPr>
            <a:r>
              <a:rPr lang="en-IN" sz="2800" u="sng" dirty="0" smtClean="0"/>
              <a:t>fig: ER (admin and inventory)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 y="46003"/>
            <a:ext cx="2646626" cy="365507"/>
          </a:xfrm>
        </p:spPr>
        <p:txBody>
          <a:bodyPr>
            <a:noAutofit/>
          </a:bodyPr>
          <a:lstStyle/>
          <a:p>
            <a:r>
              <a:rPr lang="en-IN" sz="2800" b="1" u="sng" dirty="0" smtClean="0"/>
              <a:t>ER DIAGRAM 2</a:t>
            </a:r>
            <a:endParaRPr lang="en-IN" sz="2800" b="1" u="sng" dirty="0"/>
          </a:p>
        </p:txBody>
      </p:sp>
      <p:sp>
        <p:nvSpPr>
          <p:cNvPr id="9" name="Content Placeholder 2"/>
          <p:cNvSpPr txBox="1">
            <a:spLocks/>
          </p:cNvSpPr>
          <p:nvPr/>
        </p:nvSpPr>
        <p:spPr>
          <a:xfrm>
            <a:off x="0" y="4572014"/>
            <a:ext cx="2643174" cy="571487"/>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400" b="0" i="0" u="sng" strike="noStrike" kern="1200" cap="none" spc="0" normalizeH="0" baseline="0" noProof="0" dirty="0" smtClean="0">
                <a:ln>
                  <a:noFill/>
                </a:ln>
                <a:solidFill>
                  <a:schemeClr val="tx1"/>
                </a:solidFill>
                <a:effectLst/>
                <a:uLnTx/>
                <a:uFillTx/>
                <a:latin typeface="+mn-lt"/>
                <a:ea typeface="+mn-ea"/>
                <a:cs typeface="+mn-cs"/>
              </a:rPr>
              <a:t>fig: ER diagram (admin, inventory &amp; employee)</a:t>
            </a:r>
          </a:p>
        </p:txBody>
      </p:sp>
      <p:pic>
        <p:nvPicPr>
          <p:cNvPr id="7170" name="Picture 2" descr="F:\sourabh\Project Report\PR FORMAT\Documentary\Diagrams\ER\er_2.png"/>
          <p:cNvPicPr>
            <a:picLocks noChangeAspect="1" noChangeArrowheads="1"/>
          </p:cNvPicPr>
          <p:nvPr/>
        </p:nvPicPr>
        <p:blipFill>
          <a:blip r:embed="rId2" cstate="print"/>
          <a:srcRect/>
          <a:stretch>
            <a:fillRect/>
          </a:stretch>
        </p:blipFill>
        <p:spPr bwMode="auto">
          <a:xfrm>
            <a:off x="2620580" y="-20538"/>
            <a:ext cx="6537958" cy="516403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131840" cy="411510"/>
          </a:xfrm>
        </p:spPr>
        <p:txBody>
          <a:bodyPr>
            <a:noAutofit/>
          </a:bodyPr>
          <a:lstStyle/>
          <a:p>
            <a:r>
              <a:rPr lang="en-IN" sz="2800" b="1" u="sng" dirty="0" smtClean="0"/>
              <a:t>FLOW CHART</a:t>
            </a:r>
            <a:endParaRPr lang="en-IN" sz="2800" b="1" u="sng" dirty="0"/>
          </a:p>
        </p:txBody>
      </p:sp>
      <p:sp>
        <p:nvSpPr>
          <p:cNvPr id="6" name="Content Placeholder 2"/>
          <p:cNvSpPr>
            <a:spLocks noGrp="1"/>
          </p:cNvSpPr>
          <p:nvPr>
            <p:ph idx="1"/>
          </p:nvPr>
        </p:nvSpPr>
        <p:spPr>
          <a:xfrm>
            <a:off x="0" y="4443958"/>
            <a:ext cx="2843808" cy="555527"/>
          </a:xfrm>
        </p:spPr>
        <p:txBody>
          <a:bodyPr>
            <a:noAutofit/>
          </a:bodyPr>
          <a:lstStyle/>
          <a:p>
            <a:pPr algn="ctr">
              <a:buNone/>
            </a:pPr>
            <a:r>
              <a:rPr lang="en-IN" sz="1800" u="sng" dirty="0" smtClean="0"/>
              <a:t>fig: ER (admin and inventory)</a:t>
            </a:r>
          </a:p>
        </p:txBody>
      </p:sp>
      <p:pic>
        <p:nvPicPr>
          <p:cNvPr id="8194" name="Picture 2" descr="F:\sourabh\Project Report\PR FORMAT\Documentary\Diagrams\FC\fc_1.png"/>
          <p:cNvPicPr>
            <a:picLocks noChangeAspect="1" noChangeArrowheads="1"/>
          </p:cNvPicPr>
          <p:nvPr/>
        </p:nvPicPr>
        <p:blipFill>
          <a:blip r:embed="rId2" cstate="print"/>
          <a:srcRect/>
          <a:stretch>
            <a:fillRect/>
          </a:stretch>
        </p:blipFill>
        <p:spPr bwMode="auto">
          <a:xfrm>
            <a:off x="2712001" y="0"/>
            <a:ext cx="6396503" cy="51435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20"/>
            <a:ext cx="8229600" cy="365507"/>
          </a:xfrm>
        </p:spPr>
        <p:txBody>
          <a:bodyPr>
            <a:noAutofit/>
          </a:bodyPr>
          <a:lstStyle/>
          <a:p>
            <a:r>
              <a:rPr lang="en-IN" sz="3200" b="1" u="sng" dirty="0" smtClean="0"/>
              <a:t>CLASS DIAGRAM 1</a:t>
            </a:r>
            <a:endParaRPr lang="en-IN" sz="3600" b="1" u="sng" dirty="0"/>
          </a:p>
        </p:txBody>
      </p:sp>
      <p:pic>
        <p:nvPicPr>
          <p:cNvPr id="7" name="Picture 2" descr="F:\sourabh\Project Report\PR FORMAT\Documentary\Diagrams\Class Diagrams\class Diagram.PNG"/>
          <p:cNvPicPr>
            <a:picLocks noChangeAspect="1" noChangeArrowheads="1"/>
          </p:cNvPicPr>
          <p:nvPr/>
        </p:nvPicPr>
        <p:blipFill>
          <a:blip r:embed="rId2" cstate="print"/>
          <a:srcRect/>
          <a:stretch>
            <a:fillRect/>
          </a:stretch>
        </p:blipFill>
        <p:spPr bwMode="auto">
          <a:xfrm>
            <a:off x="1691680" y="483518"/>
            <a:ext cx="5544616" cy="4043324"/>
          </a:xfrm>
          <a:prstGeom prst="rect">
            <a:avLst/>
          </a:prstGeom>
          <a:noFill/>
        </p:spPr>
      </p:pic>
      <p:sp>
        <p:nvSpPr>
          <p:cNvPr id="5" name="Content Placeholder 2"/>
          <p:cNvSpPr txBox="1">
            <a:spLocks/>
          </p:cNvSpPr>
          <p:nvPr/>
        </p:nvSpPr>
        <p:spPr>
          <a:xfrm>
            <a:off x="0" y="4587974"/>
            <a:ext cx="9144000" cy="555527"/>
          </a:xfrm>
          <a:prstGeom prst="rect">
            <a:avLst/>
          </a:prstGeom>
        </p:spPr>
        <p:txBody>
          <a:bodyPr vert="horz" lIns="91440" tIns="45720" rIns="91440" bIns="45720" rtlCol="0">
            <a:normAutofit/>
          </a:bodyPr>
          <a:lstStyle/>
          <a:p>
            <a:pPr algn="ctr">
              <a:buNone/>
            </a:pPr>
            <a:r>
              <a:rPr lang="en-IN" sz="2800" u="sng" dirty="0" smtClean="0"/>
              <a:t>fig: class diagram of the project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8"/>
            <a:ext cx="8229600" cy="365507"/>
          </a:xfrm>
        </p:spPr>
        <p:txBody>
          <a:bodyPr>
            <a:noAutofit/>
          </a:bodyPr>
          <a:lstStyle/>
          <a:p>
            <a:r>
              <a:rPr lang="en-IN" sz="3200" b="1" u="sng" dirty="0" smtClean="0"/>
              <a:t>CLASS DIAGRAM 2</a:t>
            </a:r>
            <a:endParaRPr lang="en-IN" sz="3200" b="1" u="sng" dirty="0"/>
          </a:p>
        </p:txBody>
      </p:sp>
      <p:pic>
        <p:nvPicPr>
          <p:cNvPr id="8194" name="Picture 2" descr="F:\sourabh\Project Report\PR FORMAT\Documentary\Diagrams\Class Diagrams\clsAdmin.JPG"/>
          <p:cNvPicPr>
            <a:picLocks noChangeAspect="1" noChangeArrowheads="1"/>
          </p:cNvPicPr>
          <p:nvPr/>
        </p:nvPicPr>
        <p:blipFill>
          <a:blip r:embed="rId2" cstate="print"/>
          <a:srcRect/>
          <a:stretch>
            <a:fillRect/>
          </a:stretch>
        </p:blipFill>
        <p:spPr bwMode="auto">
          <a:xfrm>
            <a:off x="0" y="1059582"/>
            <a:ext cx="4788024" cy="3528392"/>
          </a:xfrm>
          <a:prstGeom prst="rect">
            <a:avLst/>
          </a:prstGeom>
          <a:noFill/>
        </p:spPr>
      </p:pic>
      <p:pic>
        <p:nvPicPr>
          <p:cNvPr id="6" name="Picture 2" descr="F:\sourabh\Project Report\PR FORMAT\Documentary\Diagrams\Class Diagrams\clsEmp.PNG"/>
          <p:cNvPicPr>
            <a:picLocks noChangeAspect="1" noChangeArrowheads="1"/>
          </p:cNvPicPr>
          <p:nvPr/>
        </p:nvPicPr>
        <p:blipFill>
          <a:blip r:embed="rId3" cstate="print"/>
          <a:srcRect/>
          <a:stretch>
            <a:fillRect/>
          </a:stretch>
        </p:blipFill>
        <p:spPr bwMode="auto">
          <a:xfrm>
            <a:off x="4788024" y="987574"/>
            <a:ext cx="4086940" cy="2880320"/>
          </a:xfrm>
          <a:prstGeom prst="rect">
            <a:avLst/>
          </a:prstGeom>
          <a:noFill/>
        </p:spPr>
      </p:pic>
      <p:sp>
        <p:nvSpPr>
          <p:cNvPr id="8" name="Content Placeholder 2"/>
          <p:cNvSpPr txBox="1">
            <a:spLocks/>
          </p:cNvSpPr>
          <p:nvPr/>
        </p:nvSpPr>
        <p:spPr>
          <a:xfrm>
            <a:off x="0" y="4587974"/>
            <a:ext cx="4211960" cy="555527"/>
          </a:xfrm>
          <a:prstGeom prst="rect">
            <a:avLst/>
          </a:prstGeom>
        </p:spPr>
        <p:txBody>
          <a:bodyPr vert="horz" lIns="91440" tIns="45720" rIns="91440" bIns="45720" rtlCol="0">
            <a:normAutofit fontScale="77500" lnSpcReduction="20000"/>
          </a:bodyPr>
          <a:lstStyle/>
          <a:p>
            <a:pP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a:t>
            </a:r>
            <a:r>
              <a:rPr lang="en-IN" sz="2800" u="sng" dirty="0" smtClean="0"/>
              <a:t>: class diagram for admin panel</a:t>
            </a:r>
          </a:p>
        </p:txBody>
      </p:sp>
      <p:sp>
        <p:nvSpPr>
          <p:cNvPr id="9" name="Content Placeholder 2"/>
          <p:cNvSpPr txBox="1">
            <a:spLocks/>
          </p:cNvSpPr>
          <p:nvPr/>
        </p:nvSpPr>
        <p:spPr>
          <a:xfrm>
            <a:off x="4499992" y="4587974"/>
            <a:ext cx="4644008" cy="555527"/>
          </a:xfrm>
          <a:prstGeom prst="rect">
            <a:avLst/>
          </a:prstGeom>
        </p:spPr>
        <p:txBody>
          <a:bodyPr vert="horz" lIns="91440" tIns="45720" rIns="91440" bIns="45720" rtlCol="0">
            <a:normAutofit fontScale="77500" lnSpcReduction="20000"/>
          </a:bodyPr>
          <a:lstStyle/>
          <a:p>
            <a:pPr algn="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a:t>
            </a:r>
            <a:r>
              <a:rPr lang="en-IN" sz="2800" u="sng" dirty="0" smtClean="0"/>
              <a:t>: class diagram for employee panel</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8"/>
            <a:ext cx="8229600" cy="365507"/>
          </a:xfrm>
        </p:spPr>
        <p:txBody>
          <a:bodyPr>
            <a:noAutofit/>
          </a:bodyPr>
          <a:lstStyle/>
          <a:p>
            <a:r>
              <a:rPr lang="en-IN" sz="3200" b="1" u="sng" dirty="0" smtClean="0"/>
              <a:t>SEQUENCE DIAGRAM</a:t>
            </a:r>
            <a:endParaRPr lang="en-IN" sz="3200" b="1" u="sng" dirty="0"/>
          </a:p>
        </p:txBody>
      </p:sp>
      <p:pic>
        <p:nvPicPr>
          <p:cNvPr id="9218" name="Picture 2" descr="F:\sourabh\Project Report\PR FORMAT\Documentary\Diagrams\Sequence Diagram\sequence_diagram.png"/>
          <p:cNvPicPr>
            <a:picLocks noChangeAspect="1" noChangeArrowheads="1"/>
          </p:cNvPicPr>
          <p:nvPr/>
        </p:nvPicPr>
        <p:blipFill>
          <a:blip r:embed="rId2" cstate="print"/>
          <a:srcRect/>
          <a:stretch>
            <a:fillRect/>
          </a:stretch>
        </p:blipFill>
        <p:spPr bwMode="auto">
          <a:xfrm>
            <a:off x="467544" y="699542"/>
            <a:ext cx="8204201" cy="4076700"/>
          </a:xfrm>
          <a:prstGeom prst="rect">
            <a:avLst/>
          </a:prstGeom>
          <a:noFill/>
        </p:spPr>
      </p:pic>
      <p:sp>
        <p:nvSpPr>
          <p:cNvPr id="7" name="Content Placeholder 2"/>
          <p:cNvSpPr txBox="1">
            <a:spLocks/>
          </p:cNvSpPr>
          <p:nvPr/>
        </p:nvSpPr>
        <p:spPr>
          <a:xfrm>
            <a:off x="0" y="4587974"/>
            <a:ext cx="9144000" cy="555527"/>
          </a:xfrm>
          <a:prstGeom prst="rect">
            <a:avLst/>
          </a:prstGeom>
        </p:spPr>
        <p:txBody>
          <a:bodyPr vert="horz" lIns="91440" tIns="45720" rIns="91440" bIns="45720" rtlCol="0">
            <a:normAutofit/>
          </a:bodyPr>
          <a:lstStyle/>
          <a:p>
            <a:pPr algn="ct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a:t>
            </a:r>
            <a:r>
              <a:rPr lang="en-IN" sz="2800" u="sng" dirty="0" smtClean="0"/>
              <a:t>sequence diagram of the project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8"/>
            <a:ext cx="8229600" cy="365507"/>
          </a:xfrm>
        </p:spPr>
        <p:txBody>
          <a:bodyPr>
            <a:noAutofit/>
          </a:bodyPr>
          <a:lstStyle/>
          <a:p>
            <a:r>
              <a:rPr lang="en-IN" sz="3200" b="1" u="sng" dirty="0" smtClean="0"/>
              <a:t>ACTIVITY DIAGRAM</a:t>
            </a:r>
            <a:endParaRPr lang="en-IN" sz="3200" b="1" u="sng" dirty="0"/>
          </a:p>
        </p:txBody>
      </p:sp>
      <p:pic>
        <p:nvPicPr>
          <p:cNvPr id="10242" name="Picture 2" descr="F:\sourabh\Project Report\PR FORMAT\Documentary\Diagrams\Activity Diagram\activity_diagram.png"/>
          <p:cNvPicPr>
            <a:picLocks noChangeAspect="1" noChangeArrowheads="1"/>
          </p:cNvPicPr>
          <p:nvPr/>
        </p:nvPicPr>
        <p:blipFill>
          <a:blip r:embed="rId2" cstate="print"/>
          <a:srcRect/>
          <a:stretch>
            <a:fillRect/>
          </a:stretch>
        </p:blipFill>
        <p:spPr bwMode="auto">
          <a:xfrm>
            <a:off x="1115616" y="555526"/>
            <a:ext cx="6768752" cy="4148807"/>
          </a:xfrm>
          <a:prstGeom prst="rect">
            <a:avLst/>
          </a:prstGeom>
          <a:noFill/>
        </p:spPr>
      </p:pic>
      <p:sp>
        <p:nvSpPr>
          <p:cNvPr id="7" name="Content Placeholder 2"/>
          <p:cNvSpPr txBox="1">
            <a:spLocks/>
          </p:cNvSpPr>
          <p:nvPr/>
        </p:nvSpPr>
        <p:spPr>
          <a:xfrm>
            <a:off x="0" y="4587974"/>
            <a:ext cx="9144000" cy="555527"/>
          </a:xfrm>
          <a:prstGeom prst="rect">
            <a:avLst/>
          </a:prstGeom>
        </p:spPr>
        <p:txBody>
          <a:bodyPr vert="horz" lIns="91440" tIns="45720" rIns="91440" bIns="45720" rtlCol="0">
            <a:normAutofit/>
          </a:bodyPr>
          <a:lstStyle/>
          <a:p>
            <a:pPr algn="ct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a:t>
            </a:r>
            <a:r>
              <a:rPr lang="en-IN" sz="2800" u="sng" dirty="0" smtClean="0"/>
              <a:t>activity diagram of the project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8"/>
            <a:ext cx="8229600" cy="365507"/>
          </a:xfrm>
        </p:spPr>
        <p:txBody>
          <a:bodyPr>
            <a:noAutofit/>
          </a:bodyPr>
          <a:lstStyle/>
          <a:p>
            <a:r>
              <a:rPr lang="en-IN" sz="3200" b="1" u="sng" dirty="0" smtClean="0"/>
              <a:t>DATABASE/ BACKEND DIAGRAM</a:t>
            </a:r>
            <a:endParaRPr lang="en-IN" sz="3200" b="1" u="sng" dirty="0"/>
          </a:p>
        </p:txBody>
      </p:sp>
      <p:pic>
        <p:nvPicPr>
          <p:cNvPr id="11266" name="Picture 2" descr="F:\sourabh\Project Report\PR FORMAT\Documentary\BackEnd\Database Diagram.PNG"/>
          <p:cNvPicPr>
            <a:picLocks noChangeAspect="1" noChangeArrowheads="1"/>
          </p:cNvPicPr>
          <p:nvPr/>
        </p:nvPicPr>
        <p:blipFill>
          <a:blip r:embed="rId2" cstate="print"/>
          <a:srcRect/>
          <a:stretch>
            <a:fillRect/>
          </a:stretch>
        </p:blipFill>
        <p:spPr bwMode="auto">
          <a:xfrm>
            <a:off x="1187624" y="555526"/>
            <a:ext cx="6552728" cy="4104455"/>
          </a:xfrm>
          <a:prstGeom prst="rect">
            <a:avLst/>
          </a:prstGeom>
          <a:noFill/>
        </p:spPr>
      </p:pic>
      <p:sp>
        <p:nvSpPr>
          <p:cNvPr id="6" name="Content Placeholder 2"/>
          <p:cNvSpPr txBox="1">
            <a:spLocks/>
          </p:cNvSpPr>
          <p:nvPr/>
        </p:nvSpPr>
        <p:spPr>
          <a:xfrm>
            <a:off x="0" y="4587974"/>
            <a:ext cx="9144000" cy="555527"/>
          </a:xfrm>
          <a:prstGeom prst="rect">
            <a:avLst/>
          </a:prstGeom>
        </p:spPr>
        <p:txBody>
          <a:bodyPr vert="horz" lIns="91440" tIns="45720" rIns="91440" bIns="45720" rtlCol="0">
            <a:normAutofit/>
          </a:bodyPr>
          <a:lstStyle/>
          <a:p>
            <a:pPr algn="ct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a:t>
            </a:r>
            <a:r>
              <a:rPr lang="en-IN" sz="2800" u="sng" dirty="0" smtClean="0"/>
              <a:t>database diagram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4000" cy="571486"/>
          </a:xfrm>
        </p:spPr>
        <p:txBody>
          <a:bodyPr>
            <a:noAutofit/>
          </a:bodyPr>
          <a:lstStyle/>
          <a:p>
            <a:pPr algn="ctr"/>
            <a:r>
              <a:rPr lang="en-IN" sz="3200" u="sng" dirty="0" smtClean="0"/>
              <a:t>OBJECTIVE (PROBLEM STATEMENT)</a:t>
            </a:r>
            <a:endParaRPr lang="en-IN" sz="3200" u="sng" dirty="0"/>
          </a:p>
        </p:txBody>
      </p:sp>
      <p:sp>
        <p:nvSpPr>
          <p:cNvPr id="6" name="Text Placeholder 5"/>
          <p:cNvSpPr>
            <a:spLocks noGrp="1"/>
          </p:cNvSpPr>
          <p:nvPr>
            <p:ph type="body" sz="half" idx="2"/>
          </p:nvPr>
        </p:nvSpPr>
        <p:spPr>
          <a:xfrm>
            <a:off x="457203" y="785801"/>
            <a:ext cx="7972449" cy="3808824"/>
          </a:xfrm>
        </p:spPr>
        <p:txBody>
          <a:bodyPr>
            <a:normAutofit/>
          </a:bodyPr>
          <a:lstStyle/>
          <a:p>
            <a:pPr algn="just"/>
            <a:r>
              <a:rPr lang="en-US" sz="2000" dirty="0" smtClean="0"/>
              <a:t>The problem is that the storage of inventory in the excel sheets or on a paper sheet is very difficult to store and manage and it does not prompt any notification or an alert message to the user. And the admin have to remember warranty dates and AMC dates manually.</a:t>
            </a:r>
            <a:endParaRPr lang="en-IN" sz="2000" dirty="0" smtClean="0"/>
          </a:p>
          <a:p>
            <a:pPr algn="just"/>
            <a:r>
              <a:rPr lang="en-US" sz="2000" dirty="0" smtClean="0"/>
              <a:t>To overcome the above stated issues MIS had the requirement of a software  application which will perform the following tasks: -</a:t>
            </a:r>
            <a:endParaRPr lang="en-IN" sz="2000" dirty="0" smtClean="0"/>
          </a:p>
          <a:p>
            <a:pPr marL="342900" lvl="0" indent="-342900" algn="just">
              <a:buFont typeface="+mj-lt"/>
              <a:buAutoNum type="alphaLcParenR"/>
            </a:pPr>
            <a:r>
              <a:rPr lang="en-US" sz="2000" dirty="0" smtClean="0"/>
              <a:t>Display the entire Inventory.</a:t>
            </a:r>
            <a:endParaRPr lang="en-IN" sz="2000" dirty="0" smtClean="0"/>
          </a:p>
          <a:p>
            <a:pPr marL="342900" lvl="0" indent="-342900" algn="just">
              <a:buFont typeface="+mj-lt"/>
              <a:buAutoNum type="alphaLcParenR"/>
            </a:pPr>
            <a:r>
              <a:rPr lang="en-US" sz="2000" dirty="0" smtClean="0"/>
              <a:t>Prompt the notifications regarding warranty or AMC dates.</a:t>
            </a:r>
            <a:endParaRPr lang="en-IN" sz="2000" dirty="0" smtClean="0"/>
          </a:p>
          <a:p>
            <a:pPr marL="342900" lvl="0" indent="-342900" algn="just">
              <a:buFont typeface="+mj-lt"/>
              <a:buAutoNum type="alphaLcParenR"/>
            </a:pPr>
            <a:r>
              <a:rPr lang="en-US" sz="2000" dirty="0" smtClean="0"/>
              <a:t>Send the email to the users if the assets are out of warranty period.</a:t>
            </a:r>
          </a:p>
          <a:p>
            <a:pPr marL="342900" lvl="0" indent="-342900" algn="just">
              <a:buFont typeface="+mj-lt"/>
              <a:buAutoNum type="alphaLcParenR"/>
            </a:pPr>
            <a:r>
              <a:rPr lang="en-US" sz="2000" dirty="0" smtClean="0"/>
              <a:t>Monitoring of internet speed 24/7.</a:t>
            </a:r>
            <a:endParaRPr lang="en-IN" sz="2000" dirty="0" smtClean="0"/>
          </a:p>
          <a:p>
            <a:endParaRPr lang="en-IN"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PNG"/>
          <p:cNvPicPr>
            <a:picLocks noGrp="1" noChangeAspect="1"/>
          </p:cNvPicPr>
          <p:nvPr isPhoto="1"/>
        </p:nvPicPr>
        <p:blipFill>
          <a:blip r:embed="rId2" cstate="print">
            <a:lum/>
          </a:blip>
          <a:stretch>
            <a:fillRect/>
          </a:stretch>
        </p:blipFill>
        <p:spPr>
          <a:xfrm>
            <a:off x="685800" y="825104"/>
            <a:ext cx="7772400" cy="3492103"/>
          </a:xfrm>
          <a:prstGeom prst="rect">
            <a:avLst/>
          </a:prstGeom>
          <a:noFill/>
          <a:ln>
            <a:noFill/>
          </a:ln>
        </p:spPr>
      </p:pic>
      <p:cxnSp>
        <p:nvCxnSpPr>
          <p:cNvPr id="8" name="Straight Arrow Connector 7"/>
          <p:cNvCxnSpPr/>
          <p:nvPr/>
        </p:nvCxnSpPr>
        <p:spPr>
          <a:xfrm>
            <a:off x="7380312" y="627534"/>
            <a:ext cx="792088" cy="57606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6732240" y="339502"/>
            <a:ext cx="864096" cy="369332"/>
          </a:xfrm>
          <a:prstGeom prst="rect">
            <a:avLst/>
          </a:prstGeom>
          <a:noFill/>
        </p:spPr>
        <p:txBody>
          <a:bodyPr wrap="square" rtlCol="0">
            <a:spAutoFit/>
          </a:bodyPr>
          <a:lstStyle/>
          <a:p>
            <a:r>
              <a:rPr lang="en-US" b="1" dirty="0" smtClean="0">
                <a:solidFill>
                  <a:srgbClr val="00B050"/>
                </a:solidFill>
              </a:rPr>
              <a:t>Step 1</a:t>
            </a:r>
            <a:endParaRPr lang="en-IN" b="1" dirty="0">
              <a:solidFill>
                <a:srgbClr val="00B050"/>
              </a:solidFill>
            </a:endParaRPr>
          </a:p>
        </p:txBody>
      </p:sp>
      <p:sp>
        <p:nvSpPr>
          <p:cNvPr id="5" name="Title 1"/>
          <p:cNvSpPr txBox="1">
            <a:spLocks/>
          </p:cNvSpPr>
          <p:nvPr/>
        </p:nvSpPr>
        <p:spPr>
          <a:xfrm>
            <a:off x="428596" y="142858"/>
            <a:ext cx="8229600" cy="571504"/>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sng" strike="noStrike" kern="1200" cap="none" spc="0" normalizeH="0" baseline="0" noProof="0" dirty="0" smtClean="0">
                <a:ln>
                  <a:noFill/>
                </a:ln>
                <a:solidFill>
                  <a:schemeClr val="tx1"/>
                </a:solidFill>
                <a:effectLst/>
                <a:uLnTx/>
                <a:uFillTx/>
                <a:latin typeface="+mj-lt"/>
                <a:ea typeface="+mj-ea"/>
                <a:cs typeface="+mj-cs"/>
              </a:rPr>
              <a:t>FRONT END</a:t>
            </a:r>
            <a:endParaRPr kumimoji="0" lang="en-IN" sz="3200" b="1" i="0" u="sng"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PNG"/>
          <p:cNvPicPr>
            <a:picLocks noGrp="1" noChangeAspect="1"/>
          </p:cNvPicPr>
          <p:nvPr isPhoto="1"/>
        </p:nvPicPr>
        <p:blipFill>
          <a:blip r:embed="rId2" cstate="print">
            <a:lum/>
          </a:blip>
          <a:stretch>
            <a:fillRect/>
          </a:stretch>
        </p:blipFill>
        <p:spPr>
          <a:xfrm>
            <a:off x="1004889" y="514350"/>
            <a:ext cx="7132637" cy="4114800"/>
          </a:xfrm>
          <a:prstGeom prst="rect">
            <a:avLst/>
          </a:prstGeom>
          <a:noFill/>
          <a:ln>
            <a:noFill/>
          </a:ln>
        </p:spPr>
      </p:pic>
      <p:cxnSp>
        <p:nvCxnSpPr>
          <p:cNvPr id="3" name="Straight Arrow Connector 2"/>
          <p:cNvCxnSpPr/>
          <p:nvPr/>
        </p:nvCxnSpPr>
        <p:spPr>
          <a:xfrm>
            <a:off x="1043608" y="2931790"/>
            <a:ext cx="2736304" cy="93610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323528" y="2571750"/>
            <a:ext cx="864096" cy="369332"/>
          </a:xfrm>
          <a:prstGeom prst="rect">
            <a:avLst/>
          </a:prstGeom>
          <a:noFill/>
        </p:spPr>
        <p:txBody>
          <a:bodyPr wrap="square" rtlCol="0">
            <a:spAutoFit/>
          </a:bodyPr>
          <a:lstStyle/>
          <a:p>
            <a:r>
              <a:rPr lang="en-US" b="1" dirty="0" smtClean="0">
                <a:solidFill>
                  <a:srgbClr val="00B050"/>
                </a:solidFill>
              </a:rPr>
              <a:t>Step 2</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sourabh\Project Report\PR FORMAT\Documentary\Diagrams\FrontEnd\New Folder\2.PNG"/>
          <p:cNvPicPr>
            <a:picLocks noChangeAspect="1" noChangeArrowheads="1"/>
          </p:cNvPicPr>
          <p:nvPr/>
        </p:nvPicPr>
        <p:blipFill>
          <a:blip r:embed="rId2" cstate="print"/>
          <a:srcRect/>
          <a:stretch>
            <a:fillRect/>
          </a:stretch>
        </p:blipFill>
        <p:spPr bwMode="auto">
          <a:xfrm>
            <a:off x="899592" y="411510"/>
            <a:ext cx="7403108" cy="4463488"/>
          </a:xfrm>
          <a:prstGeom prst="rect">
            <a:avLst/>
          </a:prstGeom>
          <a:noFill/>
        </p:spPr>
      </p:pic>
      <p:cxnSp>
        <p:nvCxnSpPr>
          <p:cNvPr id="8" name="Straight Arrow Connector 7"/>
          <p:cNvCxnSpPr/>
          <p:nvPr/>
        </p:nvCxnSpPr>
        <p:spPr>
          <a:xfrm>
            <a:off x="1043608" y="2931790"/>
            <a:ext cx="1872208" cy="144016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251520" y="2643758"/>
            <a:ext cx="792088" cy="369332"/>
          </a:xfrm>
          <a:prstGeom prst="rect">
            <a:avLst/>
          </a:prstGeom>
          <a:noFill/>
        </p:spPr>
        <p:txBody>
          <a:bodyPr wrap="square" rtlCol="0">
            <a:spAutoFit/>
          </a:bodyPr>
          <a:lstStyle/>
          <a:p>
            <a:r>
              <a:rPr lang="en-US" b="1" dirty="0" smtClean="0">
                <a:solidFill>
                  <a:srgbClr val="00B050"/>
                </a:solidFill>
              </a:rPr>
              <a:t>Step 3</a:t>
            </a:r>
            <a:endParaRPr lang="en-IN" b="1" dirty="0">
              <a:solidFill>
                <a:srgbClr val="00B050"/>
              </a:solidFill>
            </a:endParaRPr>
          </a:p>
        </p:txBody>
      </p:sp>
      <p:sp>
        <p:nvSpPr>
          <p:cNvPr id="12" name="TextBox 11"/>
          <p:cNvSpPr txBox="1"/>
          <p:nvPr/>
        </p:nvSpPr>
        <p:spPr>
          <a:xfrm>
            <a:off x="8172400" y="699542"/>
            <a:ext cx="792088" cy="369332"/>
          </a:xfrm>
          <a:prstGeom prst="rect">
            <a:avLst/>
          </a:prstGeom>
          <a:noFill/>
        </p:spPr>
        <p:txBody>
          <a:bodyPr wrap="square" rtlCol="0">
            <a:spAutoFit/>
          </a:bodyPr>
          <a:lstStyle/>
          <a:p>
            <a:r>
              <a:rPr lang="en-US" b="1" dirty="0" smtClean="0">
                <a:solidFill>
                  <a:srgbClr val="00B050"/>
                </a:solidFill>
              </a:rPr>
              <a:t>Step 4</a:t>
            </a:r>
            <a:endParaRPr lang="en-IN" b="1" dirty="0">
              <a:solidFill>
                <a:srgbClr val="00B050"/>
              </a:solidFill>
            </a:endParaRPr>
          </a:p>
        </p:txBody>
      </p:sp>
      <p:cxnSp>
        <p:nvCxnSpPr>
          <p:cNvPr id="11" name="Straight Arrow Connector 10"/>
          <p:cNvCxnSpPr>
            <a:stCxn id="12" idx="1"/>
          </p:cNvCxnSpPr>
          <p:nvPr/>
        </p:nvCxnSpPr>
        <p:spPr>
          <a:xfrm flipH="1">
            <a:off x="6300192" y="884208"/>
            <a:ext cx="1872208" cy="1033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7504" y="1491630"/>
            <a:ext cx="792088" cy="369332"/>
          </a:xfrm>
          <a:prstGeom prst="rect">
            <a:avLst/>
          </a:prstGeom>
          <a:noFill/>
        </p:spPr>
        <p:txBody>
          <a:bodyPr wrap="square" rtlCol="0">
            <a:spAutoFit/>
          </a:bodyPr>
          <a:lstStyle/>
          <a:p>
            <a:r>
              <a:rPr lang="en-US" b="1" dirty="0" smtClean="0">
                <a:solidFill>
                  <a:srgbClr val="00B050"/>
                </a:solidFill>
              </a:rPr>
              <a:t>Step 5</a:t>
            </a:r>
            <a:endParaRPr lang="en-IN" b="1" dirty="0">
              <a:solidFill>
                <a:srgbClr val="00B050"/>
              </a:solidFill>
            </a:endParaRPr>
          </a:p>
        </p:txBody>
      </p:sp>
      <p:pic>
        <p:nvPicPr>
          <p:cNvPr id="12291" name="Picture 3" descr="F:\sourabh\Project Report\PR FORMAT\Documentary\Diagrams\FrontEnd\New Folder\3.PNG"/>
          <p:cNvPicPr>
            <a:picLocks noChangeAspect="1" noChangeArrowheads="1"/>
          </p:cNvPicPr>
          <p:nvPr/>
        </p:nvPicPr>
        <p:blipFill>
          <a:blip r:embed="rId2" cstate="print"/>
          <a:srcRect/>
          <a:stretch>
            <a:fillRect/>
          </a:stretch>
        </p:blipFill>
        <p:spPr bwMode="auto">
          <a:xfrm>
            <a:off x="2267744" y="627534"/>
            <a:ext cx="4549775" cy="4160838"/>
          </a:xfrm>
          <a:prstGeom prst="rect">
            <a:avLst/>
          </a:prstGeom>
          <a:noFill/>
        </p:spPr>
      </p:pic>
      <p:cxnSp>
        <p:nvCxnSpPr>
          <p:cNvPr id="6" name="Straight Arrow Connector 5"/>
          <p:cNvCxnSpPr/>
          <p:nvPr/>
        </p:nvCxnSpPr>
        <p:spPr>
          <a:xfrm>
            <a:off x="899592" y="1779662"/>
            <a:ext cx="1656184" cy="194421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c.PNG"/>
          <p:cNvPicPr>
            <a:picLocks noGrp="1" noChangeAspect="1"/>
          </p:cNvPicPr>
          <p:nvPr isPhoto="1"/>
        </p:nvPicPr>
        <p:blipFill>
          <a:blip r:embed="rId2" cstate="print">
            <a:lum/>
          </a:blip>
          <a:stretch>
            <a:fillRect/>
          </a:stretch>
        </p:blipFill>
        <p:spPr>
          <a:xfrm>
            <a:off x="0" y="728663"/>
            <a:ext cx="9144000" cy="3686175"/>
          </a:xfrm>
          <a:prstGeom prst="rect">
            <a:avLst/>
          </a:prstGeom>
          <a:noFill/>
          <a:ln>
            <a:noFill/>
          </a:ln>
        </p:spPr>
      </p:pic>
      <p:cxnSp>
        <p:nvCxnSpPr>
          <p:cNvPr id="3" name="Straight Arrow Connector 2"/>
          <p:cNvCxnSpPr/>
          <p:nvPr/>
        </p:nvCxnSpPr>
        <p:spPr>
          <a:xfrm>
            <a:off x="6572264" y="357172"/>
            <a:ext cx="1643074" cy="107157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5857884" y="130716"/>
            <a:ext cx="864096" cy="369332"/>
          </a:xfrm>
          <a:prstGeom prst="rect">
            <a:avLst/>
          </a:prstGeom>
          <a:noFill/>
        </p:spPr>
        <p:txBody>
          <a:bodyPr wrap="square" rtlCol="0">
            <a:spAutoFit/>
          </a:bodyPr>
          <a:lstStyle/>
          <a:p>
            <a:r>
              <a:rPr lang="en-US" b="1" dirty="0" smtClean="0">
                <a:solidFill>
                  <a:srgbClr val="00B050"/>
                </a:solidFill>
              </a:rPr>
              <a:t>Step 6 </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PNG"/>
          <p:cNvPicPr>
            <a:picLocks noGrp="1" noChangeAspect="1"/>
          </p:cNvPicPr>
          <p:nvPr isPhoto="1"/>
        </p:nvPicPr>
        <p:blipFill>
          <a:blip r:embed="rId2" cstate="print">
            <a:lum/>
          </a:blip>
          <a:stretch>
            <a:fillRect/>
          </a:stretch>
        </p:blipFill>
        <p:spPr>
          <a:xfrm>
            <a:off x="0" y="1357313"/>
            <a:ext cx="9144000" cy="2427685"/>
          </a:xfrm>
          <a:prstGeom prst="rect">
            <a:avLst/>
          </a:prstGeom>
          <a:noFill/>
          <a:ln>
            <a:noFill/>
          </a:ln>
        </p:spPr>
      </p:pic>
      <p:cxnSp>
        <p:nvCxnSpPr>
          <p:cNvPr id="3" name="Straight Arrow Connector 2"/>
          <p:cNvCxnSpPr/>
          <p:nvPr/>
        </p:nvCxnSpPr>
        <p:spPr>
          <a:xfrm rot="10800000" flipV="1">
            <a:off x="1142976" y="990993"/>
            <a:ext cx="2143140" cy="11521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3214678" y="702220"/>
            <a:ext cx="864096" cy="369332"/>
          </a:xfrm>
          <a:prstGeom prst="rect">
            <a:avLst/>
          </a:prstGeom>
          <a:noFill/>
        </p:spPr>
        <p:txBody>
          <a:bodyPr wrap="square" rtlCol="0">
            <a:spAutoFit/>
          </a:bodyPr>
          <a:lstStyle/>
          <a:p>
            <a:r>
              <a:rPr lang="en-US" b="1" dirty="0" smtClean="0">
                <a:solidFill>
                  <a:srgbClr val="00B050"/>
                </a:solidFill>
              </a:rPr>
              <a:t>Step 7</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a.PNG"/>
          <p:cNvPicPr>
            <a:picLocks noGrp="1" noChangeAspect="1"/>
          </p:cNvPicPr>
          <p:nvPr isPhoto="1"/>
        </p:nvPicPr>
        <p:blipFill>
          <a:blip r:embed="rId2" cstate="print">
            <a:lum/>
          </a:blip>
          <a:stretch>
            <a:fillRect/>
          </a:stretch>
        </p:blipFill>
        <p:spPr>
          <a:xfrm>
            <a:off x="0" y="709613"/>
            <a:ext cx="9144000" cy="3723085"/>
          </a:xfrm>
          <a:prstGeom prst="rect">
            <a:avLst/>
          </a:prstGeom>
          <a:noFill/>
          <a:ln>
            <a:noFill/>
          </a:ln>
        </p:spPr>
      </p:pic>
      <p:cxnSp>
        <p:nvCxnSpPr>
          <p:cNvPr id="3" name="Straight Arrow Connector 2"/>
          <p:cNvCxnSpPr/>
          <p:nvPr/>
        </p:nvCxnSpPr>
        <p:spPr>
          <a:xfrm rot="10800000" flipV="1">
            <a:off x="5643570" y="2857502"/>
            <a:ext cx="2428892" cy="128588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7929586" y="2571750"/>
            <a:ext cx="864096" cy="369332"/>
          </a:xfrm>
          <a:prstGeom prst="rect">
            <a:avLst/>
          </a:prstGeom>
          <a:noFill/>
        </p:spPr>
        <p:txBody>
          <a:bodyPr wrap="square" rtlCol="0">
            <a:spAutoFit/>
          </a:bodyPr>
          <a:lstStyle/>
          <a:p>
            <a:r>
              <a:rPr lang="en-US" b="1" dirty="0" smtClean="0">
                <a:solidFill>
                  <a:srgbClr val="00B050"/>
                </a:solidFill>
              </a:rPr>
              <a:t>Step 8</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b.PNG"/>
          <p:cNvPicPr>
            <a:picLocks noGrp="1" noChangeAspect="1"/>
          </p:cNvPicPr>
          <p:nvPr isPhoto="1"/>
        </p:nvPicPr>
        <p:blipFill>
          <a:blip r:embed="rId2" cstate="print">
            <a:lum/>
          </a:blip>
          <a:stretch>
            <a:fillRect/>
          </a:stretch>
        </p:blipFill>
        <p:spPr>
          <a:xfrm>
            <a:off x="0" y="1197769"/>
            <a:ext cx="9144000" cy="2747963"/>
          </a:xfrm>
          <a:prstGeom prst="rect">
            <a:avLst/>
          </a:prstGeom>
          <a:noFill/>
          <a:ln>
            <a:noFill/>
          </a:ln>
        </p:spPr>
      </p:pic>
      <p:cxnSp>
        <p:nvCxnSpPr>
          <p:cNvPr id="3" name="Straight Arrow Connector 2"/>
          <p:cNvCxnSpPr/>
          <p:nvPr/>
        </p:nvCxnSpPr>
        <p:spPr>
          <a:xfrm rot="10800000" flipV="1">
            <a:off x="2643174" y="1000114"/>
            <a:ext cx="1201336" cy="94408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3786182" y="785800"/>
            <a:ext cx="864096" cy="369332"/>
          </a:xfrm>
          <a:prstGeom prst="rect">
            <a:avLst/>
          </a:prstGeom>
          <a:noFill/>
        </p:spPr>
        <p:txBody>
          <a:bodyPr wrap="square" rtlCol="0">
            <a:spAutoFit/>
          </a:bodyPr>
          <a:lstStyle/>
          <a:p>
            <a:r>
              <a:rPr lang="en-US" b="1" dirty="0" smtClean="0">
                <a:solidFill>
                  <a:srgbClr val="00B050"/>
                </a:solidFill>
              </a:rPr>
              <a:t>Step 9</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PNG"/>
          <p:cNvPicPr>
            <a:picLocks noGrp="1" noChangeAspect="1"/>
          </p:cNvPicPr>
          <p:nvPr isPhoto="1"/>
        </p:nvPicPr>
        <p:blipFill>
          <a:blip r:embed="rId2" cstate="print">
            <a:lum/>
          </a:blip>
          <a:stretch>
            <a:fillRect/>
          </a:stretch>
        </p:blipFill>
        <p:spPr>
          <a:xfrm>
            <a:off x="0" y="714375"/>
            <a:ext cx="9144000" cy="3714750"/>
          </a:xfrm>
          <a:prstGeom prst="rect">
            <a:avLst/>
          </a:prstGeom>
          <a:noFill/>
          <a:ln>
            <a:noFill/>
          </a:ln>
        </p:spPr>
      </p:pic>
      <p:cxnSp>
        <p:nvCxnSpPr>
          <p:cNvPr id="3" name="Straight Arrow Connector 2"/>
          <p:cNvCxnSpPr/>
          <p:nvPr/>
        </p:nvCxnSpPr>
        <p:spPr>
          <a:xfrm rot="10800000" flipV="1">
            <a:off x="571472" y="500048"/>
            <a:ext cx="1500198" cy="10001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2000232" y="214296"/>
            <a:ext cx="1054470" cy="369332"/>
          </a:xfrm>
          <a:prstGeom prst="rect">
            <a:avLst/>
          </a:prstGeom>
          <a:noFill/>
        </p:spPr>
        <p:txBody>
          <a:bodyPr wrap="square" rtlCol="0">
            <a:spAutoFit/>
          </a:bodyPr>
          <a:lstStyle/>
          <a:p>
            <a:r>
              <a:rPr lang="en-US" b="1" dirty="0" smtClean="0">
                <a:solidFill>
                  <a:srgbClr val="00B050"/>
                </a:solidFill>
              </a:rPr>
              <a:t>Step 10</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PNG"/>
          <p:cNvPicPr>
            <a:picLocks noGrp="1" noChangeAspect="1"/>
          </p:cNvPicPr>
          <p:nvPr isPhoto="1"/>
        </p:nvPicPr>
        <p:blipFill>
          <a:blip r:embed="rId2" cstate="print">
            <a:lum/>
          </a:blip>
          <a:stretch>
            <a:fillRect/>
          </a:stretch>
        </p:blipFill>
        <p:spPr>
          <a:xfrm>
            <a:off x="0" y="710804"/>
            <a:ext cx="9144000" cy="3720703"/>
          </a:xfrm>
          <a:prstGeom prst="rect">
            <a:avLst/>
          </a:prstGeom>
          <a:noFill/>
          <a:ln>
            <a:noFill/>
          </a:ln>
        </p:spPr>
      </p:pic>
      <p:cxnSp>
        <p:nvCxnSpPr>
          <p:cNvPr id="3" name="Straight Arrow Connector 2"/>
          <p:cNvCxnSpPr/>
          <p:nvPr/>
        </p:nvCxnSpPr>
        <p:spPr>
          <a:xfrm rot="10800000" flipV="1">
            <a:off x="2857488" y="500048"/>
            <a:ext cx="1643074" cy="142876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4357686" y="214296"/>
            <a:ext cx="1197346" cy="369332"/>
          </a:xfrm>
          <a:prstGeom prst="rect">
            <a:avLst/>
          </a:prstGeom>
          <a:noFill/>
        </p:spPr>
        <p:txBody>
          <a:bodyPr wrap="square" rtlCol="0">
            <a:spAutoFit/>
          </a:bodyPr>
          <a:lstStyle/>
          <a:p>
            <a:r>
              <a:rPr lang="en-US" b="1" dirty="0" smtClean="0">
                <a:solidFill>
                  <a:srgbClr val="00B050"/>
                </a:solidFill>
              </a:rPr>
              <a:t>Step 11</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5486"/>
            <a:ext cx="8229600" cy="857250"/>
          </a:xfrm>
        </p:spPr>
        <p:txBody>
          <a:bodyPr>
            <a:normAutofit/>
          </a:bodyPr>
          <a:lstStyle/>
          <a:p>
            <a:r>
              <a:rPr lang="en-US" sz="3000" b="1" u="sng" dirty="0" smtClean="0"/>
              <a:t>WHAT IS THE </a:t>
            </a:r>
            <a:r>
              <a:rPr lang="en-US" sz="3200" b="1" u="sng" dirty="0" smtClean="0"/>
              <a:t>INVENTORY</a:t>
            </a:r>
            <a:r>
              <a:rPr lang="en-US" sz="3000" b="1" u="sng" dirty="0" smtClean="0"/>
              <a:t>……?</a:t>
            </a:r>
            <a:endParaRPr lang="en-IN" sz="3000" b="1" u="sng" dirty="0"/>
          </a:p>
        </p:txBody>
      </p:sp>
      <p:sp>
        <p:nvSpPr>
          <p:cNvPr id="3" name="Content Placeholder 2"/>
          <p:cNvSpPr>
            <a:spLocks noGrp="1"/>
          </p:cNvSpPr>
          <p:nvPr>
            <p:ph idx="1"/>
          </p:nvPr>
        </p:nvSpPr>
        <p:spPr/>
        <p:txBody>
          <a:bodyPr>
            <a:normAutofit/>
          </a:bodyPr>
          <a:lstStyle/>
          <a:p>
            <a:pPr algn="just"/>
            <a:r>
              <a:rPr lang="en-US" sz="2000" dirty="0" smtClean="0"/>
              <a:t>A physical resource that a firm holds in stock with the intent of selling it or transforming it into a more valuable state.</a:t>
            </a:r>
            <a:endParaRPr lang="en-IN"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PNG"/>
          <p:cNvPicPr>
            <a:picLocks noGrp="1" noChangeAspect="1"/>
          </p:cNvPicPr>
          <p:nvPr isPhoto="1"/>
        </p:nvPicPr>
        <p:blipFill>
          <a:blip r:embed="rId2" cstate="print">
            <a:lum/>
          </a:blip>
          <a:stretch>
            <a:fillRect/>
          </a:stretch>
        </p:blipFill>
        <p:spPr>
          <a:xfrm>
            <a:off x="0" y="1125141"/>
            <a:ext cx="9144000" cy="2892028"/>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PNG"/>
          <p:cNvPicPr>
            <a:picLocks noGrp="1" noChangeAspect="1"/>
          </p:cNvPicPr>
          <p:nvPr isPhoto="1"/>
        </p:nvPicPr>
        <p:blipFill>
          <a:blip r:embed="rId2" cstate="print">
            <a:lum/>
          </a:blip>
          <a:stretch>
            <a:fillRect/>
          </a:stretch>
        </p:blipFill>
        <p:spPr>
          <a:xfrm>
            <a:off x="0" y="1122760"/>
            <a:ext cx="9144000" cy="2896790"/>
          </a:xfrm>
          <a:prstGeom prst="rect">
            <a:avLst/>
          </a:prstGeom>
          <a:noFill/>
          <a:ln>
            <a:noFill/>
          </a:ln>
        </p:spPr>
      </p:pic>
      <p:cxnSp>
        <p:nvCxnSpPr>
          <p:cNvPr id="3" name="Straight Arrow Connector 2"/>
          <p:cNvCxnSpPr/>
          <p:nvPr/>
        </p:nvCxnSpPr>
        <p:spPr>
          <a:xfrm rot="10800000">
            <a:off x="4929190" y="4000510"/>
            <a:ext cx="1500198" cy="57150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6357950" y="4429138"/>
            <a:ext cx="1054470" cy="369332"/>
          </a:xfrm>
          <a:prstGeom prst="rect">
            <a:avLst/>
          </a:prstGeom>
          <a:noFill/>
        </p:spPr>
        <p:txBody>
          <a:bodyPr wrap="square" rtlCol="0">
            <a:spAutoFit/>
          </a:bodyPr>
          <a:lstStyle/>
          <a:p>
            <a:r>
              <a:rPr lang="en-US" b="1" dirty="0" smtClean="0">
                <a:solidFill>
                  <a:srgbClr val="00B050"/>
                </a:solidFill>
              </a:rPr>
              <a:t>Step 12</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PNG"/>
          <p:cNvPicPr>
            <a:picLocks noGrp="1" noChangeAspect="1"/>
          </p:cNvPicPr>
          <p:nvPr isPhoto="1"/>
        </p:nvPicPr>
        <p:blipFill>
          <a:blip r:embed="rId3" cstate="print">
            <a:lum/>
          </a:blip>
          <a:stretch>
            <a:fillRect/>
          </a:stretch>
        </p:blipFill>
        <p:spPr>
          <a:xfrm>
            <a:off x="0" y="837010"/>
            <a:ext cx="9144000" cy="3469481"/>
          </a:xfrm>
          <a:prstGeom prst="rect">
            <a:avLst/>
          </a:prstGeom>
          <a:noFill/>
          <a:ln>
            <a:noFill/>
          </a:ln>
        </p:spPr>
      </p:pic>
      <p:cxnSp>
        <p:nvCxnSpPr>
          <p:cNvPr id="3" name="Straight Arrow Connector 2"/>
          <p:cNvCxnSpPr/>
          <p:nvPr/>
        </p:nvCxnSpPr>
        <p:spPr>
          <a:xfrm rot="5400000">
            <a:off x="1893075" y="678643"/>
            <a:ext cx="2286016" cy="207170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aphicFrame>
        <p:nvGraphicFramePr>
          <p:cNvPr id="5" name="Object 4"/>
          <p:cNvGraphicFramePr>
            <a:graphicFrameLocks noChangeAspect="1"/>
          </p:cNvGraphicFramePr>
          <p:nvPr/>
        </p:nvGraphicFramePr>
        <p:xfrm>
          <a:off x="1871650" y="4071948"/>
          <a:ext cx="914400" cy="771525"/>
        </p:xfrm>
        <a:graphic>
          <a:graphicData uri="http://schemas.openxmlformats.org/presentationml/2006/ole">
            <p:oleObj spid="_x0000_s1027" name="Worksheet" showAsIcon="1" r:id="rId4" imgW="914400" imgH="771480" progId="Excel.Sheet.8">
              <p:embed/>
            </p:oleObj>
          </a:graphicData>
        </a:graphic>
      </p:graphicFrame>
      <p:graphicFrame>
        <p:nvGraphicFramePr>
          <p:cNvPr id="6" name="Object 5"/>
          <p:cNvGraphicFramePr>
            <a:graphicFrameLocks noChangeAspect="1"/>
          </p:cNvGraphicFramePr>
          <p:nvPr/>
        </p:nvGraphicFramePr>
        <p:xfrm>
          <a:off x="6143636" y="4071948"/>
          <a:ext cx="914400" cy="771525"/>
        </p:xfrm>
        <a:graphic>
          <a:graphicData uri="http://schemas.openxmlformats.org/presentationml/2006/ole">
            <p:oleObj spid="_x0000_s1028" name="Acrobat Document" showAsIcon="1" r:id="rId5" imgW="914400" imgH="771480" progId="">
              <p:embed/>
            </p:oleObj>
          </a:graphicData>
        </a:graphic>
      </p:graphicFrame>
      <p:sp>
        <p:nvSpPr>
          <p:cNvPr id="7" name="Curved Up Arrow 6"/>
          <p:cNvSpPr/>
          <p:nvPr/>
        </p:nvSpPr>
        <p:spPr>
          <a:xfrm flipV="1">
            <a:off x="5000628" y="3357568"/>
            <a:ext cx="1785950" cy="714380"/>
          </a:xfrm>
          <a:prstGeom prst="curvedUpArrow">
            <a:avLst>
              <a:gd name="adj1" fmla="val 39974"/>
              <a:gd name="adj2" fmla="val 59394"/>
              <a:gd name="adj3" fmla="val 481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Curved Up Arrow 8"/>
          <p:cNvSpPr/>
          <p:nvPr/>
        </p:nvSpPr>
        <p:spPr>
          <a:xfrm flipH="1" flipV="1">
            <a:off x="2143108" y="3357568"/>
            <a:ext cx="1643074" cy="714380"/>
          </a:xfrm>
          <a:prstGeom prst="curvedUpArrow">
            <a:avLst>
              <a:gd name="adj1" fmla="val 39974"/>
              <a:gd name="adj2" fmla="val 59394"/>
              <a:gd name="adj3" fmla="val 4272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p:cNvSpPr txBox="1"/>
          <p:nvPr/>
        </p:nvSpPr>
        <p:spPr>
          <a:xfrm>
            <a:off x="3929058" y="285734"/>
            <a:ext cx="1000132" cy="369332"/>
          </a:xfrm>
          <a:prstGeom prst="rect">
            <a:avLst/>
          </a:prstGeom>
          <a:noFill/>
        </p:spPr>
        <p:txBody>
          <a:bodyPr wrap="square" rtlCol="0">
            <a:spAutoFit/>
          </a:bodyPr>
          <a:lstStyle/>
          <a:p>
            <a:r>
              <a:rPr lang="en-US" b="1" dirty="0" smtClean="0">
                <a:solidFill>
                  <a:srgbClr val="00B050"/>
                </a:solidFill>
              </a:rPr>
              <a:t>Step 13</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PNG"/>
          <p:cNvPicPr>
            <a:picLocks noGrp="1" noChangeAspect="1"/>
          </p:cNvPicPr>
          <p:nvPr isPhoto="1"/>
        </p:nvPicPr>
        <p:blipFill>
          <a:blip r:embed="rId2" cstate="print">
            <a:lum/>
          </a:blip>
          <a:stretch>
            <a:fillRect/>
          </a:stretch>
        </p:blipFill>
        <p:spPr>
          <a:xfrm>
            <a:off x="0" y="501254"/>
            <a:ext cx="9144000" cy="4139803"/>
          </a:xfrm>
          <a:prstGeom prst="rect">
            <a:avLst/>
          </a:prstGeom>
          <a:noFill/>
          <a:ln>
            <a:noFill/>
          </a:ln>
        </p:spPr>
      </p:pic>
      <p:cxnSp>
        <p:nvCxnSpPr>
          <p:cNvPr id="3" name="Straight Arrow Connector 2"/>
          <p:cNvCxnSpPr/>
          <p:nvPr/>
        </p:nvCxnSpPr>
        <p:spPr>
          <a:xfrm rot="10800000" flipV="1">
            <a:off x="3357554" y="357172"/>
            <a:ext cx="1643074" cy="114300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4929190" y="214296"/>
            <a:ext cx="1125908" cy="369332"/>
          </a:xfrm>
          <a:prstGeom prst="rect">
            <a:avLst/>
          </a:prstGeom>
          <a:noFill/>
        </p:spPr>
        <p:txBody>
          <a:bodyPr wrap="square" rtlCol="0">
            <a:spAutoFit/>
          </a:bodyPr>
          <a:lstStyle/>
          <a:p>
            <a:r>
              <a:rPr lang="en-US" b="1" dirty="0" smtClean="0">
                <a:solidFill>
                  <a:srgbClr val="00B050"/>
                </a:solidFill>
              </a:rPr>
              <a:t>Step 14</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a.PNG"/>
          <p:cNvPicPr>
            <a:picLocks noGrp="1" noChangeAspect="1"/>
          </p:cNvPicPr>
          <p:nvPr isPhoto="1"/>
        </p:nvPicPr>
        <p:blipFill>
          <a:blip r:embed="rId2" cstate="print">
            <a:lum/>
          </a:blip>
          <a:stretch>
            <a:fillRect/>
          </a:stretch>
        </p:blipFill>
        <p:spPr>
          <a:xfrm>
            <a:off x="0" y="648891"/>
            <a:ext cx="9144000" cy="3844528"/>
          </a:xfrm>
          <a:prstGeom prst="rect">
            <a:avLst/>
          </a:prstGeom>
          <a:noFill/>
          <a:ln>
            <a:noFill/>
          </a:ln>
        </p:spPr>
      </p:pic>
      <p:cxnSp>
        <p:nvCxnSpPr>
          <p:cNvPr id="3" name="Straight Arrow Connector 2"/>
          <p:cNvCxnSpPr/>
          <p:nvPr/>
        </p:nvCxnSpPr>
        <p:spPr>
          <a:xfrm rot="10800000" flipV="1">
            <a:off x="3000364" y="357172"/>
            <a:ext cx="2000264" cy="135732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5000628" y="142858"/>
            <a:ext cx="1000132" cy="369332"/>
          </a:xfrm>
          <a:prstGeom prst="rect">
            <a:avLst/>
          </a:prstGeom>
          <a:noFill/>
        </p:spPr>
        <p:txBody>
          <a:bodyPr wrap="square" rtlCol="0">
            <a:spAutoFit/>
          </a:bodyPr>
          <a:lstStyle/>
          <a:p>
            <a:r>
              <a:rPr lang="en-US" b="1" dirty="0" smtClean="0">
                <a:solidFill>
                  <a:srgbClr val="00B050"/>
                </a:solidFill>
              </a:rPr>
              <a:t>Step 15</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b.PNG"/>
          <p:cNvPicPr>
            <a:picLocks noGrp="1" noChangeAspect="1"/>
          </p:cNvPicPr>
          <p:nvPr isPhoto="1"/>
        </p:nvPicPr>
        <p:blipFill>
          <a:blip r:embed="rId2" cstate="print">
            <a:lum/>
          </a:blip>
          <a:stretch>
            <a:fillRect/>
          </a:stretch>
        </p:blipFill>
        <p:spPr>
          <a:xfrm>
            <a:off x="0" y="638175"/>
            <a:ext cx="9144000" cy="3865960"/>
          </a:xfrm>
          <a:prstGeom prst="rect">
            <a:avLst/>
          </a:prstGeom>
          <a:noFill/>
          <a:ln>
            <a:noFill/>
          </a:ln>
        </p:spPr>
      </p:pic>
      <p:cxnSp>
        <p:nvCxnSpPr>
          <p:cNvPr id="3" name="Straight Arrow Connector 2"/>
          <p:cNvCxnSpPr/>
          <p:nvPr/>
        </p:nvCxnSpPr>
        <p:spPr>
          <a:xfrm rot="10800000" flipV="1">
            <a:off x="3071802" y="357172"/>
            <a:ext cx="1928826" cy="150019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5000628" y="142858"/>
            <a:ext cx="1071570" cy="369332"/>
          </a:xfrm>
          <a:prstGeom prst="rect">
            <a:avLst/>
          </a:prstGeom>
          <a:noFill/>
        </p:spPr>
        <p:txBody>
          <a:bodyPr wrap="square" rtlCol="0">
            <a:spAutoFit/>
          </a:bodyPr>
          <a:lstStyle/>
          <a:p>
            <a:r>
              <a:rPr lang="en-US" b="1" dirty="0" smtClean="0">
                <a:solidFill>
                  <a:srgbClr val="00B050"/>
                </a:solidFill>
              </a:rPr>
              <a:t>Step 16</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PNG"/>
          <p:cNvPicPr>
            <a:picLocks noGrp="1" noChangeAspect="1"/>
          </p:cNvPicPr>
          <p:nvPr isPhoto="1"/>
        </p:nvPicPr>
        <p:blipFill>
          <a:blip r:embed="rId2" cstate="print">
            <a:lum/>
          </a:blip>
          <a:stretch>
            <a:fillRect/>
          </a:stretch>
        </p:blipFill>
        <p:spPr>
          <a:xfrm>
            <a:off x="0" y="791766"/>
            <a:ext cx="9144000" cy="3558778"/>
          </a:xfrm>
          <a:prstGeom prst="rect">
            <a:avLst/>
          </a:prstGeom>
          <a:noFill/>
          <a:ln>
            <a:noFill/>
          </a:ln>
        </p:spPr>
      </p:pic>
      <p:cxnSp>
        <p:nvCxnSpPr>
          <p:cNvPr id="3" name="Straight Arrow Connector 2"/>
          <p:cNvCxnSpPr/>
          <p:nvPr/>
        </p:nvCxnSpPr>
        <p:spPr>
          <a:xfrm>
            <a:off x="4929190" y="500048"/>
            <a:ext cx="1214446"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4572000" y="214296"/>
            <a:ext cx="1166948" cy="369332"/>
          </a:xfrm>
          <a:prstGeom prst="rect">
            <a:avLst/>
          </a:prstGeom>
          <a:noFill/>
        </p:spPr>
        <p:txBody>
          <a:bodyPr wrap="square" rtlCol="0">
            <a:spAutoFit/>
          </a:bodyPr>
          <a:lstStyle/>
          <a:p>
            <a:r>
              <a:rPr lang="en-US" b="1" dirty="0" smtClean="0">
                <a:solidFill>
                  <a:srgbClr val="00B050"/>
                </a:solidFill>
              </a:rPr>
              <a:t>Step 17</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d.PNG"/>
          <p:cNvPicPr>
            <a:picLocks noGrp="1" noChangeAspect="1"/>
          </p:cNvPicPr>
          <p:nvPr isPhoto="1"/>
        </p:nvPicPr>
        <p:blipFill>
          <a:blip r:embed="rId2" cstate="print">
            <a:lum/>
          </a:blip>
          <a:stretch>
            <a:fillRect/>
          </a:stretch>
        </p:blipFill>
        <p:spPr>
          <a:xfrm>
            <a:off x="0" y="710804"/>
            <a:ext cx="9144000" cy="3720703"/>
          </a:xfrm>
          <a:prstGeom prst="rect">
            <a:avLst/>
          </a:prstGeom>
          <a:noFill/>
          <a:ln>
            <a:noFill/>
          </a:ln>
        </p:spPr>
      </p:pic>
      <p:cxnSp>
        <p:nvCxnSpPr>
          <p:cNvPr id="3" name="Straight Arrow Connector 2"/>
          <p:cNvCxnSpPr/>
          <p:nvPr/>
        </p:nvCxnSpPr>
        <p:spPr>
          <a:xfrm rot="10800000" flipV="1">
            <a:off x="3357554" y="357172"/>
            <a:ext cx="1643074" cy="78581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4929190" y="130716"/>
            <a:ext cx="1071570" cy="369332"/>
          </a:xfrm>
          <a:prstGeom prst="rect">
            <a:avLst/>
          </a:prstGeom>
          <a:noFill/>
        </p:spPr>
        <p:txBody>
          <a:bodyPr wrap="square" rtlCol="0">
            <a:spAutoFit/>
          </a:bodyPr>
          <a:lstStyle/>
          <a:p>
            <a:r>
              <a:rPr lang="en-US" b="1" dirty="0" smtClean="0">
                <a:solidFill>
                  <a:srgbClr val="00B050"/>
                </a:solidFill>
              </a:rPr>
              <a:t>Step 18</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PNG"/>
          <p:cNvPicPr>
            <a:picLocks noGrp="1" noChangeAspect="1"/>
          </p:cNvPicPr>
          <p:nvPr isPhoto="1"/>
        </p:nvPicPr>
        <p:blipFill>
          <a:blip r:embed="rId2" cstate="print">
            <a:lum/>
          </a:blip>
          <a:stretch>
            <a:fillRect/>
          </a:stretch>
        </p:blipFill>
        <p:spPr>
          <a:xfrm>
            <a:off x="0" y="495300"/>
            <a:ext cx="9144000" cy="4151710"/>
          </a:xfrm>
          <a:prstGeom prst="rect">
            <a:avLst/>
          </a:prstGeom>
          <a:noFill/>
          <a:ln>
            <a:noFill/>
          </a:ln>
        </p:spPr>
      </p:pic>
      <p:cxnSp>
        <p:nvCxnSpPr>
          <p:cNvPr id="3" name="Straight Arrow Connector 2"/>
          <p:cNvCxnSpPr/>
          <p:nvPr/>
        </p:nvCxnSpPr>
        <p:spPr>
          <a:xfrm rot="10800000" flipV="1">
            <a:off x="5143504" y="214296"/>
            <a:ext cx="1928826"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7000892" y="0"/>
            <a:ext cx="1000132" cy="369332"/>
          </a:xfrm>
          <a:prstGeom prst="rect">
            <a:avLst/>
          </a:prstGeom>
          <a:noFill/>
        </p:spPr>
        <p:txBody>
          <a:bodyPr wrap="square" rtlCol="0">
            <a:spAutoFit/>
          </a:bodyPr>
          <a:lstStyle/>
          <a:p>
            <a:r>
              <a:rPr lang="en-US" b="1" dirty="0" smtClean="0">
                <a:solidFill>
                  <a:srgbClr val="00B050"/>
                </a:solidFill>
              </a:rPr>
              <a:t>Step 19</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PNG"/>
          <p:cNvPicPr>
            <a:picLocks noGrp="1" noChangeAspect="1"/>
          </p:cNvPicPr>
          <p:nvPr isPhoto="1"/>
        </p:nvPicPr>
        <p:blipFill>
          <a:blip r:embed="rId2" cstate="print">
            <a:lum/>
          </a:blip>
          <a:stretch>
            <a:fillRect/>
          </a:stretch>
        </p:blipFill>
        <p:spPr>
          <a:xfrm>
            <a:off x="0" y="341710"/>
            <a:ext cx="9144000" cy="4458890"/>
          </a:xfrm>
          <a:prstGeom prst="rect">
            <a:avLst/>
          </a:prstGeom>
          <a:noFill/>
          <a:ln>
            <a:noFill/>
          </a:ln>
        </p:spPr>
      </p:pic>
      <p:cxnSp>
        <p:nvCxnSpPr>
          <p:cNvPr id="3" name="Straight Arrow Connector 2"/>
          <p:cNvCxnSpPr/>
          <p:nvPr/>
        </p:nvCxnSpPr>
        <p:spPr>
          <a:xfrm rot="10800000">
            <a:off x="5072066" y="3571882"/>
            <a:ext cx="1785950" cy="78581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6786578" y="4286262"/>
            <a:ext cx="1000132" cy="369332"/>
          </a:xfrm>
          <a:prstGeom prst="rect">
            <a:avLst/>
          </a:prstGeom>
          <a:noFill/>
        </p:spPr>
        <p:txBody>
          <a:bodyPr wrap="square" rtlCol="0">
            <a:spAutoFit/>
          </a:bodyPr>
          <a:lstStyle/>
          <a:p>
            <a:r>
              <a:rPr lang="en-US" b="1" dirty="0" smtClean="0">
                <a:solidFill>
                  <a:srgbClr val="00B050"/>
                </a:solidFill>
              </a:rPr>
              <a:t>Step 20</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smtClean="0"/>
              <a:t>FUNCTIONAL REQUIREMENTS</a:t>
            </a:r>
            <a:endParaRPr lang="en-IN" sz="3200" b="1" u="sng" dirty="0"/>
          </a:p>
        </p:txBody>
      </p:sp>
      <p:sp>
        <p:nvSpPr>
          <p:cNvPr id="4" name="Content Placeholder 2"/>
          <p:cNvSpPr txBox="1">
            <a:spLocks/>
          </p:cNvSpPr>
          <p:nvPr/>
        </p:nvSpPr>
        <p:spPr>
          <a:xfrm>
            <a:off x="4600604" y="1214428"/>
            <a:ext cx="4329114" cy="3394472"/>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F:\sourabh\Project Report\PR FORMAT\Documentary\Diagrams\Functional Requirements\functional_requirements_1.png"/>
          <p:cNvPicPr>
            <a:picLocks noChangeAspect="1" noChangeArrowheads="1"/>
          </p:cNvPicPr>
          <p:nvPr/>
        </p:nvPicPr>
        <p:blipFill>
          <a:blip r:embed="rId3" cstate="print"/>
          <a:srcRect/>
          <a:stretch>
            <a:fillRect/>
          </a:stretch>
        </p:blipFill>
        <p:spPr bwMode="auto">
          <a:xfrm>
            <a:off x="2571736" y="928676"/>
            <a:ext cx="3929090" cy="3994406"/>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Documents\Project Reports\Degree Major Project Report\PR FORMAT\Documentary\Diagrams\FrontEnd\New Folder\12a.PNG"/>
          <p:cNvPicPr>
            <a:picLocks noChangeAspect="1" noChangeArrowheads="1"/>
          </p:cNvPicPr>
          <p:nvPr/>
        </p:nvPicPr>
        <p:blipFill>
          <a:blip r:embed="rId2" cstate="print"/>
          <a:srcRect/>
          <a:stretch>
            <a:fillRect/>
          </a:stretch>
        </p:blipFill>
        <p:spPr bwMode="auto">
          <a:xfrm>
            <a:off x="500034" y="500048"/>
            <a:ext cx="8122708" cy="4643470"/>
          </a:xfrm>
          <a:prstGeom prst="rect">
            <a:avLst/>
          </a:prstGeom>
          <a:noFill/>
        </p:spPr>
      </p:pic>
      <p:cxnSp>
        <p:nvCxnSpPr>
          <p:cNvPr id="3" name="Straight Arrow Connector 2"/>
          <p:cNvCxnSpPr/>
          <p:nvPr/>
        </p:nvCxnSpPr>
        <p:spPr>
          <a:xfrm>
            <a:off x="1785918" y="428610"/>
            <a:ext cx="2000264" cy="78581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1357290" y="71420"/>
            <a:ext cx="1071570" cy="369332"/>
          </a:xfrm>
          <a:prstGeom prst="rect">
            <a:avLst/>
          </a:prstGeom>
          <a:noFill/>
        </p:spPr>
        <p:txBody>
          <a:bodyPr wrap="square" rtlCol="0">
            <a:spAutoFit/>
          </a:bodyPr>
          <a:lstStyle/>
          <a:p>
            <a:r>
              <a:rPr lang="en-US" b="1" dirty="0" smtClean="0">
                <a:solidFill>
                  <a:srgbClr val="00B050"/>
                </a:solidFill>
              </a:rPr>
              <a:t>Step 21 </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PNG"/>
          <p:cNvPicPr>
            <a:picLocks noGrp="1" noChangeAspect="1"/>
          </p:cNvPicPr>
          <p:nvPr isPhoto="1"/>
        </p:nvPicPr>
        <p:blipFill>
          <a:blip r:embed="rId2" cstate="print">
            <a:lum/>
          </a:blip>
          <a:stretch>
            <a:fillRect/>
          </a:stretch>
        </p:blipFill>
        <p:spPr>
          <a:xfrm>
            <a:off x="0" y="134541"/>
            <a:ext cx="9144000" cy="4874419"/>
          </a:xfrm>
          <a:prstGeom prst="rect">
            <a:avLst/>
          </a:prstGeom>
          <a:noFill/>
          <a:ln>
            <a:noFill/>
          </a:ln>
        </p:spPr>
      </p:pic>
      <p:cxnSp>
        <p:nvCxnSpPr>
          <p:cNvPr id="3" name="Straight Arrow Connector 2"/>
          <p:cNvCxnSpPr/>
          <p:nvPr/>
        </p:nvCxnSpPr>
        <p:spPr>
          <a:xfrm rot="10800000" flipV="1">
            <a:off x="1857356" y="357172"/>
            <a:ext cx="1785950" cy="78581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3565028" y="130716"/>
            <a:ext cx="1078410" cy="369332"/>
          </a:xfrm>
          <a:prstGeom prst="rect">
            <a:avLst/>
          </a:prstGeom>
          <a:noFill/>
        </p:spPr>
        <p:txBody>
          <a:bodyPr wrap="square" rtlCol="0">
            <a:spAutoFit/>
          </a:bodyPr>
          <a:lstStyle/>
          <a:p>
            <a:r>
              <a:rPr lang="en-US" b="1" dirty="0" smtClean="0">
                <a:solidFill>
                  <a:srgbClr val="00B050"/>
                </a:solidFill>
              </a:rPr>
              <a:t>Step 22</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Documents\Project Reports\Degree Major Project Report\PR FORMAT\Documentary\Diagrams\FrontEnd\New Folder\13a.PNG"/>
          <p:cNvPicPr>
            <a:picLocks noChangeAspect="1" noChangeArrowheads="1"/>
          </p:cNvPicPr>
          <p:nvPr/>
        </p:nvPicPr>
        <p:blipFill>
          <a:blip r:embed="rId2" cstate="print"/>
          <a:srcRect/>
          <a:stretch>
            <a:fillRect/>
          </a:stretch>
        </p:blipFill>
        <p:spPr bwMode="auto">
          <a:xfrm>
            <a:off x="1214414" y="1000114"/>
            <a:ext cx="6986513" cy="4000528"/>
          </a:xfrm>
          <a:prstGeom prst="rect">
            <a:avLst/>
          </a:prstGeom>
          <a:noFill/>
        </p:spPr>
      </p:pic>
      <p:cxnSp>
        <p:nvCxnSpPr>
          <p:cNvPr id="3" name="Straight Arrow Connector 2"/>
          <p:cNvCxnSpPr/>
          <p:nvPr/>
        </p:nvCxnSpPr>
        <p:spPr>
          <a:xfrm>
            <a:off x="1928794" y="857238"/>
            <a:ext cx="2500330" cy="178595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1500166" y="500048"/>
            <a:ext cx="1078410" cy="369332"/>
          </a:xfrm>
          <a:prstGeom prst="rect">
            <a:avLst/>
          </a:prstGeom>
          <a:noFill/>
        </p:spPr>
        <p:txBody>
          <a:bodyPr wrap="square" rtlCol="0">
            <a:spAutoFit/>
          </a:bodyPr>
          <a:lstStyle/>
          <a:p>
            <a:r>
              <a:rPr lang="en-US" b="1" dirty="0" smtClean="0">
                <a:solidFill>
                  <a:srgbClr val="00B050"/>
                </a:solidFill>
              </a:rPr>
              <a:t>Step 23</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a.PNG"/>
          <p:cNvPicPr>
            <a:picLocks noGrp="1" noChangeAspect="1"/>
          </p:cNvPicPr>
          <p:nvPr isPhoto="1"/>
        </p:nvPicPr>
        <p:blipFill>
          <a:blip r:embed="rId2" cstate="print">
            <a:lum/>
          </a:blip>
          <a:stretch>
            <a:fillRect/>
          </a:stretch>
        </p:blipFill>
        <p:spPr>
          <a:xfrm>
            <a:off x="774700" y="0"/>
            <a:ext cx="7594600" cy="5143500"/>
          </a:xfrm>
          <a:prstGeom prst="rect">
            <a:avLst/>
          </a:prstGeom>
          <a:noFill/>
          <a:ln>
            <a:noFill/>
          </a:ln>
        </p:spPr>
      </p:pic>
      <p:cxnSp>
        <p:nvCxnSpPr>
          <p:cNvPr id="3" name="Straight Arrow Connector 2"/>
          <p:cNvCxnSpPr/>
          <p:nvPr/>
        </p:nvCxnSpPr>
        <p:spPr>
          <a:xfrm rot="10800000" flipV="1">
            <a:off x="2786050" y="214296"/>
            <a:ext cx="1714512" cy="107157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4429124" y="0"/>
            <a:ext cx="1078410" cy="369332"/>
          </a:xfrm>
          <a:prstGeom prst="rect">
            <a:avLst/>
          </a:prstGeom>
          <a:noFill/>
        </p:spPr>
        <p:txBody>
          <a:bodyPr wrap="square" rtlCol="0">
            <a:spAutoFit/>
          </a:bodyPr>
          <a:lstStyle/>
          <a:p>
            <a:r>
              <a:rPr lang="en-US" b="1" dirty="0" smtClean="0">
                <a:solidFill>
                  <a:srgbClr val="00B050"/>
                </a:solidFill>
              </a:rPr>
              <a:t>Step 24</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PNG"/>
          <p:cNvPicPr>
            <a:picLocks noGrp="1" noChangeAspect="1"/>
          </p:cNvPicPr>
          <p:nvPr isPhoto="1"/>
        </p:nvPicPr>
        <p:blipFill>
          <a:blip r:embed="rId2" cstate="print">
            <a:lum/>
          </a:blip>
          <a:stretch>
            <a:fillRect/>
          </a:stretch>
        </p:blipFill>
        <p:spPr>
          <a:xfrm>
            <a:off x="0" y="892997"/>
            <a:ext cx="4714876" cy="3536141"/>
          </a:xfrm>
          <a:prstGeom prst="rect">
            <a:avLst/>
          </a:prstGeom>
          <a:noFill/>
          <a:ln>
            <a:noFill/>
          </a:ln>
        </p:spPr>
      </p:pic>
      <p:cxnSp>
        <p:nvCxnSpPr>
          <p:cNvPr id="3" name="Straight Arrow Connector 2"/>
          <p:cNvCxnSpPr/>
          <p:nvPr/>
        </p:nvCxnSpPr>
        <p:spPr>
          <a:xfrm rot="5400000">
            <a:off x="1964513" y="964395"/>
            <a:ext cx="2643206" cy="185738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pic>
        <p:nvPicPr>
          <p:cNvPr id="7" name="Picture 6" descr="15.PNG"/>
          <p:cNvPicPr>
            <a:picLocks noGrp="1" noChangeAspect="1"/>
          </p:cNvPicPr>
          <p:nvPr isPhoto="1"/>
        </p:nvPicPr>
        <p:blipFill>
          <a:blip r:embed="rId3" cstate="print">
            <a:lum/>
          </a:blip>
          <a:stretch>
            <a:fillRect/>
          </a:stretch>
        </p:blipFill>
        <p:spPr>
          <a:xfrm>
            <a:off x="4786315" y="879891"/>
            <a:ext cx="4357686" cy="3549247"/>
          </a:xfrm>
          <a:prstGeom prst="rect">
            <a:avLst/>
          </a:prstGeom>
          <a:noFill/>
          <a:ln>
            <a:noFill/>
          </a:ln>
        </p:spPr>
      </p:pic>
      <p:cxnSp>
        <p:nvCxnSpPr>
          <p:cNvPr id="12" name="Straight Arrow Connector 11"/>
          <p:cNvCxnSpPr/>
          <p:nvPr/>
        </p:nvCxnSpPr>
        <p:spPr>
          <a:xfrm rot="5400000">
            <a:off x="4929190" y="571486"/>
            <a:ext cx="1785950" cy="150019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3786182" y="214296"/>
            <a:ext cx="1078410" cy="369332"/>
          </a:xfrm>
          <a:prstGeom prst="rect">
            <a:avLst/>
          </a:prstGeom>
          <a:noFill/>
        </p:spPr>
        <p:txBody>
          <a:bodyPr wrap="square" rtlCol="0">
            <a:spAutoFit/>
          </a:bodyPr>
          <a:lstStyle/>
          <a:p>
            <a:r>
              <a:rPr lang="en-US" b="1" dirty="0" smtClean="0">
                <a:solidFill>
                  <a:srgbClr val="00B050"/>
                </a:solidFill>
              </a:rPr>
              <a:t>Step 25</a:t>
            </a:r>
            <a:endParaRPr lang="en-IN" b="1" dirty="0">
              <a:solidFill>
                <a:srgbClr val="00B050"/>
              </a:solidFill>
            </a:endParaRPr>
          </a:p>
        </p:txBody>
      </p:sp>
      <p:sp>
        <p:nvSpPr>
          <p:cNvPr id="13" name="TextBox 12"/>
          <p:cNvSpPr txBox="1"/>
          <p:nvPr/>
        </p:nvSpPr>
        <p:spPr>
          <a:xfrm>
            <a:off x="6572264" y="214296"/>
            <a:ext cx="1078410" cy="369332"/>
          </a:xfrm>
          <a:prstGeom prst="rect">
            <a:avLst/>
          </a:prstGeom>
          <a:noFill/>
        </p:spPr>
        <p:txBody>
          <a:bodyPr wrap="square" rtlCol="0">
            <a:spAutoFit/>
          </a:bodyPr>
          <a:lstStyle/>
          <a:p>
            <a:r>
              <a:rPr lang="en-US" b="1" dirty="0" smtClean="0">
                <a:solidFill>
                  <a:srgbClr val="00B050"/>
                </a:solidFill>
              </a:rPr>
              <a:t>Step 26</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PNG"/>
          <p:cNvPicPr>
            <a:picLocks noGrp="1" noChangeAspect="1"/>
          </p:cNvPicPr>
          <p:nvPr isPhoto="1"/>
        </p:nvPicPr>
        <p:blipFill>
          <a:blip r:embed="rId2" cstate="print">
            <a:lum/>
          </a:blip>
          <a:stretch>
            <a:fillRect/>
          </a:stretch>
        </p:blipFill>
        <p:spPr>
          <a:xfrm>
            <a:off x="0" y="316707"/>
            <a:ext cx="9144000" cy="4508897"/>
          </a:xfrm>
          <a:prstGeom prst="rect">
            <a:avLst/>
          </a:prstGeom>
          <a:noFill/>
          <a:ln>
            <a:noFill/>
          </a:ln>
        </p:spPr>
      </p:pic>
      <p:cxnSp>
        <p:nvCxnSpPr>
          <p:cNvPr id="3" name="Straight Arrow Connector 2"/>
          <p:cNvCxnSpPr/>
          <p:nvPr/>
        </p:nvCxnSpPr>
        <p:spPr>
          <a:xfrm>
            <a:off x="1714480" y="214296"/>
            <a:ext cx="1857388" cy="171451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3929058" y="214296"/>
            <a:ext cx="4572032" cy="171451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6929454" y="142858"/>
            <a:ext cx="1785950" cy="64294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857224" y="0"/>
            <a:ext cx="1078410" cy="369332"/>
          </a:xfrm>
          <a:prstGeom prst="rect">
            <a:avLst/>
          </a:prstGeom>
          <a:noFill/>
        </p:spPr>
        <p:txBody>
          <a:bodyPr wrap="square" rtlCol="0">
            <a:spAutoFit/>
          </a:bodyPr>
          <a:lstStyle/>
          <a:p>
            <a:r>
              <a:rPr lang="en-US" b="1" dirty="0" smtClean="0">
                <a:solidFill>
                  <a:srgbClr val="00B050"/>
                </a:solidFill>
              </a:rPr>
              <a:t>Step 27</a:t>
            </a:r>
            <a:endParaRPr lang="en-IN" b="1" dirty="0">
              <a:solidFill>
                <a:srgbClr val="00B050"/>
              </a:solidFill>
            </a:endParaRPr>
          </a:p>
        </p:txBody>
      </p:sp>
      <p:sp>
        <p:nvSpPr>
          <p:cNvPr id="16" name="TextBox 15"/>
          <p:cNvSpPr txBox="1"/>
          <p:nvPr/>
        </p:nvSpPr>
        <p:spPr>
          <a:xfrm>
            <a:off x="3071802" y="0"/>
            <a:ext cx="1078410" cy="369332"/>
          </a:xfrm>
          <a:prstGeom prst="rect">
            <a:avLst/>
          </a:prstGeom>
          <a:noFill/>
        </p:spPr>
        <p:txBody>
          <a:bodyPr wrap="square" rtlCol="0">
            <a:spAutoFit/>
          </a:bodyPr>
          <a:lstStyle/>
          <a:p>
            <a:r>
              <a:rPr lang="en-US" b="1" dirty="0" smtClean="0">
                <a:solidFill>
                  <a:srgbClr val="00B050"/>
                </a:solidFill>
              </a:rPr>
              <a:t>Step 28</a:t>
            </a:r>
            <a:endParaRPr lang="en-IN" b="1" dirty="0">
              <a:solidFill>
                <a:srgbClr val="00B050"/>
              </a:solidFill>
            </a:endParaRPr>
          </a:p>
        </p:txBody>
      </p:sp>
      <p:sp>
        <p:nvSpPr>
          <p:cNvPr id="17" name="TextBox 16"/>
          <p:cNvSpPr txBox="1"/>
          <p:nvPr/>
        </p:nvSpPr>
        <p:spPr>
          <a:xfrm>
            <a:off x="5929322" y="0"/>
            <a:ext cx="1078410" cy="369332"/>
          </a:xfrm>
          <a:prstGeom prst="rect">
            <a:avLst/>
          </a:prstGeom>
          <a:noFill/>
        </p:spPr>
        <p:txBody>
          <a:bodyPr wrap="square" rtlCol="0">
            <a:spAutoFit/>
          </a:bodyPr>
          <a:lstStyle/>
          <a:p>
            <a:r>
              <a:rPr lang="en-US" b="1" dirty="0" smtClean="0">
                <a:solidFill>
                  <a:srgbClr val="00B050"/>
                </a:solidFill>
              </a:rPr>
              <a:t>LOG OUT</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PNG"/>
          <p:cNvPicPr>
            <a:picLocks noGrp="1" noChangeAspect="1"/>
          </p:cNvPicPr>
          <p:nvPr isPhoto="1"/>
        </p:nvPicPr>
        <p:blipFill>
          <a:blip r:embed="rId2" cstate="print">
            <a:lum/>
          </a:blip>
          <a:stretch>
            <a:fillRect/>
          </a:stretch>
        </p:blipFill>
        <p:spPr>
          <a:xfrm>
            <a:off x="3071802" y="1214428"/>
            <a:ext cx="4929198" cy="3479434"/>
          </a:xfrm>
          <a:prstGeom prst="rect">
            <a:avLst/>
          </a:prstGeom>
          <a:noFill/>
          <a:ln>
            <a:noFill/>
          </a:ln>
        </p:spPr>
      </p:pic>
      <p:cxnSp>
        <p:nvCxnSpPr>
          <p:cNvPr id="3" name="Straight Arrow Connector 2"/>
          <p:cNvCxnSpPr/>
          <p:nvPr/>
        </p:nvCxnSpPr>
        <p:spPr>
          <a:xfrm>
            <a:off x="1928794" y="3286130"/>
            <a:ext cx="1500198" cy="57150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pic>
        <p:nvPicPr>
          <p:cNvPr id="1026" name="Picture 2" descr="G:\Documents\Project Reports\Degree Major Project Report\PR FORMAT\Documentary\Diagrams\FrontEnd\New Folder\17a.PNG"/>
          <p:cNvPicPr>
            <a:picLocks noChangeAspect="1" noChangeArrowheads="1"/>
          </p:cNvPicPr>
          <p:nvPr/>
        </p:nvPicPr>
        <p:blipFill>
          <a:blip r:embed="rId3" cstate="print"/>
          <a:srcRect/>
          <a:stretch>
            <a:fillRect/>
          </a:stretch>
        </p:blipFill>
        <p:spPr bwMode="auto">
          <a:xfrm>
            <a:off x="642910" y="357172"/>
            <a:ext cx="1428857" cy="1500198"/>
          </a:xfrm>
          <a:prstGeom prst="rect">
            <a:avLst/>
          </a:prstGeom>
          <a:noFill/>
        </p:spPr>
      </p:pic>
      <p:sp>
        <p:nvSpPr>
          <p:cNvPr id="6" name="Cloud Callout 5"/>
          <p:cNvSpPr/>
          <p:nvPr/>
        </p:nvSpPr>
        <p:spPr>
          <a:xfrm>
            <a:off x="142844" y="0"/>
            <a:ext cx="2357454" cy="2357454"/>
          </a:xfrm>
          <a:prstGeom prst="cloudCallout">
            <a:avLst>
              <a:gd name="adj1" fmla="val 67025"/>
              <a:gd name="adj2" fmla="val 388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 name="TextBox 8"/>
          <p:cNvSpPr txBox="1"/>
          <p:nvPr/>
        </p:nvSpPr>
        <p:spPr>
          <a:xfrm>
            <a:off x="1207574" y="3059674"/>
            <a:ext cx="1078410" cy="369332"/>
          </a:xfrm>
          <a:prstGeom prst="rect">
            <a:avLst/>
          </a:prstGeom>
          <a:noFill/>
        </p:spPr>
        <p:txBody>
          <a:bodyPr wrap="square" rtlCol="0">
            <a:spAutoFit/>
          </a:bodyPr>
          <a:lstStyle/>
          <a:p>
            <a:r>
              <a:rPr lang="en-US" b="1" dirty="0" smtClean="0">
                <a:solidFill>
                  <a:srgbClr val="00B050"/>
                </a:solidFill>
              </a:rPr>
              <a:t>Step 1</a:t>
            </a:r>
            <a:endParaRPr lang="en-IN" b="1" dirty="0">
              <a:solidFill>
                <a:srgbClr val="00B050"/>
              </a:solidFill>
            </a:endParaRPr>
          </a:p>
        </p:txBody>
      </p:sp>
      <p:sp>
        <p:nvSpPr>
          <p:cNvPr id="10" name="Title 9"/>
          <p:cNvSpPr>
            <a:spLocks noGrp="1"/>
          </p:cNvSpPr>
          <p:nvPr>
            <p:ph type="title"/>
          </p:nvPr>
        </p:nvSpPr>
        <p:spPr>
          <a:xfrm>
            <a:off x="2857488" y="205979"/>
            <a:ext cx="5829312" cy="857250"/>
          </a:xfrm>
        </p:spPr>
        <p:txBody>
          <a:bodyPr>
            <a:normAutofit/>
          </a:bodyPr>
          <a:lstStyle/>
          <a:p>
            <a:r>
              <a:rPr lang="en-IN" sz="3200" b="1" u="sng" dirty="0" smtClean="0"/>
              <a:t>EMPLOYEE PANEL</a:t>
            </a:r>
            <a:endParaRPr lang="en-IN" sz="3200" b="1" u="sng"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PNG"/>
          <p:cNvPicPr>
            <a:picLocks noGrp="1" noChangeAspect="1"/>
          </p:cNvPicPr>
          <p:nvPr isPhoto="1"/>
        </p:nvPicPr>
        <p:blipFill>
          <a:blip r:embed="rId2" cstate="print">
            <a:lum/>
          </a:blip>
          <a:stretch>
            <a:fillRect/>
          </a:stretch>
        </p:blipFill>
        <p:spPr>
          <a:xfrm>
            <a:off x="0" y="620316"/>
            <a:ext cx="9144000" cy="3902869"/>
          </a:xfrm>
          <a:prstGeom prst="rect">
            <a:avLst/>
          </a:prstGeom>
          <a:noFill/>
          <a:ln>
            <a:noFill/>
          </a:ln>
        </p:spPr>
      </p:pic>
      <p:cxnSp>
        <p:nvCxnSpPr>
          <p:cNvPr id="3" name="Straight Arrow Connector 2"/>
          <p:cNvCxnSpPr/>
          <p:nvPr/>
        </p:nvCxnSpPr>
        <p:spPr>
          <a:xfrm rot="10800000" flipV="1">
            <a:off x="4429124" y="500048"/>
            <a:ext cx="185738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5993920" y="202154"/>
            <a:ext cx="1078410" cy="369332"/>
          </a:xfrm>
          <a:prstGeom prst="rect">
            <a:avLst/>
          </a:prstGeom>
          <a:noFill/>
        </p:spPr>
        <p:txBody>
          <a:bodyPr wrap="square" rtlCol="0">
            <a:spAutoFit/>
          </a:bodyPr>
          <a:lstStyle/>
          <a:p>
            <a:r>
              <a:rPr lang="en-US" b="1" dirty="0" smtClean="0">
                <a:solidFill>
                  <a:srgbClr val="00B050"/>
                </a:solidFill>
              </a:rPr>
              <a:t>Step 2</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PNG"/>
          <p:cNvPicPr>
            <a:picLocks noGrp="1" noChangeAspect="1"/>
          </p:cNvPicPr>
          <p:nvPr isPhoto="1"/>
        </p:nvPicPr>
        <p:blipFill>
          <a:blip r:embed="rId2" cstate="print">
            <a:lum/>
          </a:blip>
          <a:stretch>
            <a:fillRect/>
          </a:stretch>
        </p:blipFill>
        <p:spPr>
          <a:xfrm>
            <a:off x="0" y="321469"/>
            <a:ext cx="9144000" cy="4500563"/>
          </a:xfrm>
          <a:prstGeom prst="rect">
            <a:avLst/>
          </a:prstGeom>
          <a:noFill/>
          <a:ln>
            <a:noFill/>
          </a:ln>
        </p:spPr>
      </p:pic>
      <p:cxnSp>
        <p:nvCxnSpPr>
          <p:cNvPr id="3" name="Straight Arrow Connector 2"/>
          <p:cNvCxnSpPr/>
          <p:nvPr/>
        </p:nvCxnSpPr>
        <p:spPr>
          <a:xfrm rot="10800000" flipV="1">
            <a:off x="2000232" y="357172"/>
            <a:ext cx="4286280"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6215074" y="130716"/>
            <a:ext cx="1078410" cy="369332"/>
          </a:xfrm>
          <a:prstGeom prst="rect">
            <a:avLst/>
          </a:prstGeom>
          <a:noFill/>
        </p:spPr>
        <p:txBody>
          <a:bodyPr wrap="square" rtlCol="0">
            <a:spAutoFit/>
          </a:bodyPr>
          <a:lstStyle/>
          <a:p>
            <a:r>
              <a:rPr lang="en-US" b="1" dirty="0" smtClean="0">
                <a:solidFill>
                  <a:srgbClr val="00B050"/>
                </a:solidFill>
              </a:rPr>
              <a:t>Step 3</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Documents\Project Reports\Degree Major Project Report\PR FORMAT\Documentary\Diagrams\FrontEnd\New Folder\13a.PNG"/>
          <p:cNvPicPr>
            <a:picLocks noChangeAspect="1" noChangeArrowheads="1"/>
          </p:cNvPicPr>
          <p:nvPr/>
        </p:nvPicPr>
        <p:blipFill>
          <a:blip r:embed="rId2" cstate="print"/>
          <a:srcRect/>
          <a:stretch>
            <a:fillRect/>
          </a:stretch>
        </p:blipFill>
        <p:spPr bwMode="auto">
          <a:xfrm>
            <a:off x="1214414" y="1000114"/>
            <a:ext cx="6986513" cy="4000528"/>
          </a:xfrm>
          <a:prstGeom prst="rect">
            <a:avLst/>
          </a:prstGeom>
          <a:noFill/>
        </p:spPr>
      </p:pic>
      <p:cxnSp>
        <p:nvCxnSpPr>
          <p:cNvPr id="3" name="Straight Arrow Connector 2"/>
          <p:cNvCxnSpPr/>
          <p:nvPr/>
        </p:nvCxnSpPr>
        <p:spPr>
          <a:xfrm>
            <a:off x="1928794" y="857238"/>
            <a:ext cx="2500330" cy="178595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1428728" y="559344"/>
            <a:ext cx="1078410" cy="369332"/>
          </a:xfrm>
          <a:prstGeom prst="rect">
            <a:avLst/>
          </a:prstGeom>
          <a:noFill/>
        </p:spPr>
        <p:txBody>
          <a:bodyPr wrap="square" rtlCol="0">
            <a:spAutoFit/>
          </a:bodyPr>
          <a:lstStyle/>
          <a:p>
            <a:r>
              <a:rPr lang="en-US" b="1" dirty="0" smtClean="0">
                <a:solidFill>
                  <a:srgbClr val="00B050"/>
                </a:solidFill>
              </a:rPr>
              <a:t>Step 4</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4000" cy="857250"/>
          </a:xfrm>
        </p:spPr>
        <p:txBody>
          <a:bodyPr>
            <a:noAutofit/>
          </a:bodyPr>
          <a:lstStyle/>
          <a:p>
            <a:r>
              <a:rPr lang="en-IN" sz="3200" b="1" u="sng" dirty="0" smtClean="0"/>
              <a:t>NON FUNCTIONAL REQUIREMENTS</a:t>
            </a:r>
            <a:endParaRPr lang="en-IN" sz="3200" b="1" u="sng" dirty="0"/>
          </a:p>
        </p:txBody>
      </p:sp>
      <p:sp>
        <p:nvSpPr>
          <p:cNvPr id="3" name="Content Placeholder 2"/>
          <p:cNvSpPr>
            <a:spLocks noGrp="1"/>
          </p:cNvSpPr>
          <p:nvPr>
            <p:ph idx="1"/>
          </p:nvPr>
        </p:nvSpPr>
        <p:spPr/>
        <p:txBody>
          <a:bodyPr>
            <a:normAutofit/>
          </a:bodyPr>
          <a:lstStyle/>
          <a:p>
            <a:pPr>
              <a:buFont typeface="+mj-lt"/>
              <a:buAutoNum type="alphaLcParenR"/>
            </a:pPr>
            <a:r>
              <a:rPr lang="en-IN" sz="2000" dirty="0" smtClean="0"/>
              <a:t>The System must give accurate inventory status to the user continuously.</a:t>
            </a:r>
          </a:p>
          <a:p>
            <a:pPr>
              <a:buFont typeface="+mj-lt"/>
              <a:buAutoNum type="alphaLcParenR"/>
            </a:pPr>
            <a:r>
              <a:rPr lang="en-IN" sz="2000" dirty="0" smtClean="0"/>
              <a:t>The System must successfully add any inventory given by the user (</a:t>
            </a:r>
            <a:r>
              <a:rPr lang="en-IN" sz="2000" b="1" dirty="0" smtClean="0"/>
              <a:t>admin</a:t>
            </a:r>
            <a:r>
              <a:rPr lang="en-IN" sz="2000" dirty="0" smtClean="0"/>
              <a:t>) and provide the inventory status</a:t>
            </a:r>
          </a:p>
          <a:p>
            <a:pPr>
              <a:buFont typeface="+mj-lt"/>
              <a:buAutoNum type="alphaLcParenR"/>
            </a:pPr>
            <a:r>
              <a:rPr lang="en-IN" sz="2000" dirty="0" smtClean="0"/>
              <a:t>The system must provide a password enabled login to the user.</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PNG"/>
          <p:cNvPicPr>
            <a:picLocks noGrp="1" noChangeAspect="1"/>
          </p:cNvPicPr>
          <p:nvPr isPhoto="1"/>
        </p:nvPicPr>
        <p:blipFill>
          <a:blip r:embed="rId2" cstate="print">
            <a:lum/>
          </a:blip>
          <a:stretch>
            <a:fillRect/>
          </a:stretch>
        </p:blipFill>
        <p:spPr>
          <a:xfrm>
            <a:off x="774700" y="0"/>
            <a:ext cx="7594600" cy="5143500"/>
          </a:xfrm>
          <a:prstGeom prst="rect">
            <a:avLst/>
          </a:prstGeom>
          <a:noFill/>
          <a:ln>
            <a:noFill/>
          </a:ln>
        </p:spPr>
      </p:pic>
      <p:cxnSp>
        <p:nvCxnSpPr>
          <p:cNvPr id="3" name="Straight Arrow Connector 2"/>
          <p:cNvCxnSpPr/>
          <p:nvPr/>
        </p:nvCxnSpPr>
        <p:spPr>
          <a:xfrm rot="10800000" flipV="1">
            <a:off x="2857488" y="214296"/>
            <a:ext cx="1357322" cy="107157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a:off x="4143372" y="-18"/>
            <a:ext cx="1078410" cy="369332"/>
          </a:xfrm>
          <a:prstGeom prst="rect">
            <a:avLst/>
          </a:prstGeom>
          <a:noFill/>
        </p:spPr>
        <p:txBody>
          <a:bodyPr wrap="square" rtlCol="0">
            <a:spAutoFit/>
          </a:bodyPr>
          <a:lstStyle/>
          <a:p>
            <a:r>
              <a:rPr lang="en-US" b="1" dirty="0" smtClean="0">
                <a:solidFill>
                  <a:srgbClr val="00B050"/>
                </a:solidFill>
              </a:rPr>
              <a:t>Step 5</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PNG"/>
          <p:cNvPicPr>
            <a:picLocks noGrp="1" noChangeAspect="1"/>
          </p:cNvPicPr>
          <p:nvPr isPhoto="1"/>
        </p:nvPicPr>
        <p:blipFill>
          <a:blip r:embed="rId2" cstate="print">
            <a:lum/>
          </a:blip>
          <a:stretch>
            <a:fillRect/>
          </a:stretch>
        </p:blipFill>
        <p:spPr>
          <a:xfrm>
            <a:off x="0" y="892997"/>
            <a:ext cx="4714876" cy="3536141"/>
          </a:xfrm>
          <a:prstGeom prst="rect">
            <a:avLst/>
          </a:prstGeom>
          <a:noFill/>
          <a:ln>
            <a:noFill/>
          </a:ln>
        </p:spPr>
      </p:pic>
      <p:cxnSp>
        <p:nvCxnSpPr>
          <p:cNvPr id="3" name="Straight Arrow Connector 2"/>
          <p:cNvCxnSpPr/>
          <p:nvPr/>
        </p:nvCxnSpPr>
        <p:spPr>
          <a:xfrm rot="5400000">
            <a:off x="1964513" y="964395"/>
            <a:ext cx="2643206" cy="185738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pic>
        <p:nvPicPr>
          <p:cNvPr id="7" name="Picture 6" descr="15.PNG"/>
          <p:cNvPicPr>
            <a:picLocks noGrp="1" noChangeAspect="1"/>
          </p:cNvPicPr>
          <p:nvPr isPhoto="1"/>
        </p:nvPicPr>
        <p:blipFill>
          <a:blip r:embed="rId3" cstate="print">
            <a:lum/>
          </a:blip>
          <a:stretch>
            <a:fillRect/>
          </a:stretch>
        </p:blipFill>
        <p:spPr>
          <a:xfrm>
            <a:off x="4786315" y="879891"/>
            <a:ext cx="4357686" cy="3549247"/>
          </a:xfrm>
          <a:prstGeom prst="rect">
            <a:avLst/>
          </a:prstGeom>
          <a:noFill/>
          <a:ln>
            <a:noFill/>
          </a:ln>
        </p:spPr>
      </p:pic>
      <p:cxnSp>
        <p:nvCxnSpPr>
          <p:cNvPr id="12" name="Straight Arrow Connector 11"/>
          <p:cNvCxnSpPr/>
          <p:nvPr/>
        </p:nvCxnSpPr>
        <p:spPr>
          <a:xfrm rot="5400000">
            <a:off x="4929190" y="571486"/>
            <a:ext cx="1785950" cy="150019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4143372" y="357172"/>
            <a:ext cx="1078410" cy="369332"/>
          </a:xfrm>
          <a:prstGeom prst="rect">
            <a:avLst/>
          </a:prstGeom>
          <a:noFill/>
        </p:spPr>
        <p:txBody>
          <a:bodyPr wrap="square" rtlCol="0">
            <a:spAutoFit/>
          </a:bodyPr>
          <a:lstStyle/>
          <a:p>
            <a:r>
              <a:rPr lang="en-US" b="1" dirty="0" smtClean="0">
                <a:solidFill>
                  <a:srgbClr val="00B050"/>
                </a:solidFill>
              </a:rPr>
              <a:t>Step 6</a:t>
            </a:r>
            <a:endParaRPr lang="en-IN" b="1" dirty="0">
              <a:solidFill>
                <a:srgbClr val="00B050"/>
              </a:solidFill>
            </a:endParaRPr>
          </a:p>
        </p:txBody>
      </p:sp>
      <p:sp>
        <p:nvSpPr>
          <p:cNvPr id="13" name="TextBox 12"/>
          <p:cNvSpPr txBox="1"/>
          <p:nvPr/>
        </p:nvSpPr>
        <p:spPr>
          <a:xfrm>
            <a:off x="6500826" y="142858"/>
            <a:ext cx="1078410" cy="369332"/>
          </a:xfrm>
          <a:prstGeom prst="rect">
            <a:avLst/>
          </a:prstGeom>
          <a:noFill/>
        </p:spPr>
        <p:txBody>
          <a:bodyPr wrap="square" rtlCol="0">
            <a:spAutoFit/>
          </a:bodyPr>
          <a:lstStyle/>
          <a:p>
            <a:r>
              <a:rPr lang="en-US" b="1" dirty="0" smtClean="0">
                <a:solidFill>
                  <a:srgbClr val="00B050"/>
                </a:solidFill>
              </a:rPr>
              <a:t>Step 7</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PNG"/>
          <p:cNvPicPr>
            <a:picLocks noGrp="1" noChangeAspect="1"/>
          </p:cNvPicPr>
          <p:nvPr isPhoto="1"/>
        </p:nvPicPr>
        <p:blipFill>
          <a:blip r:embed="rId2" cstate="print">
            <a:lum/>
          </a:blip>
          <a:stretch>
            <a:fillRect/>
          </a:stretch>
        </p:blipFill>
        <p:spPr>
          <a:xfrm>
            <a:off x="0" y="316707"/>
            <a:ext cx="9144000" cy="4508897"/>
          </a:xfrm>
          <a:prstGeom prst="rect">
            <a:avLst/>
          </a:prstGeom>
          <a:noFill/>
          <a:ln>
            <a:noFill/>
          </a:ln>
        </p:spPr>
      </p:pic>
      <p:cxnSp>
        <p:nvCxnSpPr>
          <p:cNvPr id="3" name="Straight Arrow Connector 2"/>
          <p:cNvCxnSpPr/>
          <p:nvPr/>
        </p:nvCxnSpPr>
        <p:spPr>
          <a:xfrm>
            <a:off x="1714480" y="214296"/>
            <a:ext cx="1857388" cy="171451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3929058" y="214296"/>
            <a:ext cx="4572032" cy="171451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6929454" y="142858"/>
            <a:ext cx="1785950" cy="64294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993260" y="-18"/>
            <a:ext cx="1078410" cy="369332"/>
          </a:xfrm>
          <a:prstGeom prst="rect">
            <a:avLst/>
          </a:prstGeom>
          <a:noFill/>
        </p:spPr>
        <p:txBody>
          <a:bodyPr wrap="square" rtlCol="0">
            <a:spAutoFit/>
          </a:bodyPr>
          <a:lstStyle/>
          <a:p>
            <a:r>
              <a:rPr lang="en-US" b="1" dirty="0" smtClean="0">
                <a:solidFill>
                  <a:srgbClr val="00B050"/>
                </a:solidFill>
              </a:rPr>
              <a:t>Step 8</a:t>
            </a:r>
            <a:endParaRPr lang="en-IN" b="1" dirty="0">
              <a:solidFill>
                <a:srgbClr val="00B050"/>
              </a:solidFill>
            </a:endParaRPr>
          </a:p>
        </p:txBody>
      </p:sp>
      <p:sp>
        <p:nvSpPr>
          <p:cNvPr id="15" name="TextBox 14"/>
          <p:cNvSpPr txBox="1"/>
          <p:nvPr/>
        </p:nvSpPr>
        <p:spPr>
          <a:xfrm>
            <a:off x="3214678" y="0"/>
            <a:ext cx="1078410" cy="369332"/>
          </a:xfrm>
          <a:prstGeom prst="rect">
            <a:avLst/>
          </a:prstGeom>
          <a:noFill/>
        </p:spPr>
        <p:txBody>
          <a:bodyPr wrap="square" rtlCol="0">
            <a:spAutoFit/>
          </a:bodyPr>
          <a:lstStyle/>
          <a:p>
            <a:r>
              <a:rPr lang="en-US" b="1" dirty="0" smtClean="0">
                <a:solidFill>
                  <a:srgbClr val="00B050"/>
                </a:solidFill>
              </a:rPr>
              <a:t>Step 9</a:t>
            </a:r>
            <a:endParaRPr lang="en-IN" b="1" dirty="0">
              <a:solidFill>
                <a:srgbClr val="00B050"/>
              </a:solidFill>
            </a:endParaRPr>
          </a:p>
        </p:txBody>
      </p:sp>
      <p:sp>
        <p:nvSpPr>
          <p:cNvPr id="16" name="TextBox 15"/>
          <p:cNvSpPr txBox="1"/>
          <p:nvPr/>
        </p:nvSpPr>
        <p:spPr>
          <a:xfrm>
            <a:off x="5993920" y="-12160"/>
            <a:ext cx="1078410" cy="369332"/>
          </a:xfrm>
          <a:prstGeom prst="rect">
            <a:avLst/>
          </a:prstGeom>
          <a:noFill/>
        </p:spPr>
        <p:txBody>
          <a:bodyPr wrap="square" rtlCol="0">
            <a:spAutoFit/>
          </a:bodyPr>
          <a:lstStyle/>
          <a:p>
            <a:r>
              <a:rPr lang="en-US" b="1" dirty="0" smtClean="0">
                <a:solidFill>
                  <a:srgbClr val="00B050"/>
                </a:solidFill>
              </a:rPr>
              <a:t>LOGOUT</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28596" y="142858"/>
            <a:ext cx="8229600" cy="556684"/>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sng" strike="noStrike" kern="1200" cap="none" spc="0" normalizeH="0" baseline="0" noProof="0" dirty="0" smtClean="0">
                <a:ln>
                  <a:noFill/>
                </a:ln>
                <a:solidFill>
                  <a:schemeClr val="tx1"/>
                </a:solidFill>
                <a:effectLst/>
                <a:uLnTx/>
                <a:uFillTx/>
                <a:latin typeface="+mj-lt"/>
                <a:ea typeface="+mj-ea"/>
                <a:cs typeface="+mj-cs"/>
              </a:rPr>
              <a:t>ARCHITECTURE</a:t>
            </a:r>
            <a:endParaRPr kumimoji="0" lang="en-IN" sz="3200" b="1" i="0" u="sng" strike="noStrike" kern="1200" cap="none" spc="0" normalizeH="0" baseline="0" noProof="0" dirty="0">
              <a:ln>
                <a:noFill/>
              </a:ln>
              <a:solidFill>
                <a:schemeClr val="tx1"/>
              </a:solidFill>
              <a:effectLst/>
              <a:uLnTx/>
              <a:uFillTx/>
              <a:latin typeface="+mj-lt"/>
              <a:ea typeface="+mj-ea"/>
              <a:cs typeface="+mj-cs"/>
            </a:endParaRPr>
          </a:p>
        </p:txBody>
      </p:sp>
      <p:pic>
        <p:nvPicPr>
          <p:cNvPr id="87042" name="Picture 2" descr="F:\sourabh\Project Report\PR FORMAT\Documentary\Diagrams\Web Architecture\web architecture.png"/>
          <p:cNvPicPr>
            <a:picLocks noChangeAspect="1" noChangeArrowheads="1"/>
          </p:cNvPicPr>
          <p:nvPr/>
        </p:nvPicPr>
        <p:blipFill>
          <a:blip r:embed="rId2" cstate="print"/>
          <a:srcRect/>
          <a:stretch>
            <a:fillRect/>
          </a:stretch>
        </p:blipFill>
        <p:spPr bwMode="auto">
          <a:xfrm>
            <a:off x="1409699" y="1010270"/>
            <a:ext cx="7734301" cy="2641600"/>
          </a:xfrm>
          <a:prstGeom prst="rect">
            <a:avLst/>
          </a:prstGeom>
          <a:noFill/>
        </p:spPr>
      </p:pic>
      <p:sp>
        <p:nvSpPr>
          <p:cNvPr id="4" name="Content Placeholder 2"/>
          <p:cNvSpPr txBox="1">
            <a:spLocks/>
          </p:cNvSpPr>
          <p:nvPr/>
        </p:nvSpPr>
        <p:spPr>
          <a:xfrm>
            <a:off x="0" y="4587974"/>
            <a:ext cx="9144000" cy="555527"/>
          </a:xfrm>
          <a:prstGeom prst="rect">
            <a:avLst/>
          </a:prstGeom>
        </p:spPr>
        <p:txBody>
          <a:bodyPr vert="horz" lIns="91440" tIns="45720" rIns="91440" bIns="45720" rtlCol="0">
            <a:normAutofit/>
          </a:bodyPr>
          <a:lstStyle/>
          <a:p>
            <a:pPr algn="ct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 </a:t>
            </a:r>
            <a:r>
              <a:rPr lang="en-IN" sz="2800" u="sng" dirty="0" smtClean="0"/>
              <a:t>Architecture of the project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dirty="0" smtClean="0"/>
              <a:t>Thank you</a:t>
            </a:r>
          </a:p>
          <a:p>
            <a:pPr algn="ctr">
              <a:buNone/>
            </a:pPr>
            <a:r>
              <a:rPr lang="en-US" dirty="0" smtClean="0"/>
              <a:t>Queries……?</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34541"/>
            <a:ext cx="8229600" cy="853033"/>
          </a:xfrm>
        </p:spPr>
        <p:txBody>
          <a:bodyPr>
            <a:noAutofit/>
          </a:bodyPr>
          <a:lstStyle/>
          <a:p>
            <a:r>
              <a:rPr lang="en-IN" sz="3200" b="1" u="sng" dirty="0" smtClean="0"/>
              <a:t>DESIGN PHASE-</a:t>
            </a:r>
            <a:r>
              <a:rPr lang="en-IN" sz="2800" b="1" u="sng" dirty="0" smtClean="0"/>
              <a:t>USE CASE DIAGRAM</a:t>
            </a:r>
            <a:br>
              <a:rPr lang="en-IN" sz="2800" b="1" u="sng" dirty="0" smtClean="0"/>
            </a:br>
            <a:endParaRPr lang="en-IN" sz="2800" b="1" u="sng" dirty="0"/>
          </a:p>
        </p:txBody>
      </p:sp>
      <p:pic>
        <p:nvPicPr>
          <p:cNvPr id="7" name="Picture 2" descr="F:\sourabh\Project Report\PR FORMAT\Documentary\Diagrams\Use Case\use_case_1.png"/>
          <p:cNvPicPr>
            <a:picLocks noChangeAspect="1" noChangeArrowheads="1"/>
          </p:cNvPicPr>
          <p:nvPr/>
        </p:nvPicPr>
        <p:blipFill>
          <a:blip r:embed="rId2" cstate="print"/>
          <a:srcRect/>
          <a:stretch>
            <a:fillRect/>
          </a:stretch>
        </p:blipFill>
        <p:spPr bwMode="auto">
          <a:xfrm>
            <a:off x="571472" y="555526"/>
            <a:ext cx="3312927" cy="3816424"/>
          </a:xfrm>
          <a:prstGeom prst="rect">
            <a:avLst/>
          </a:prstGeom>
          <a:noFill/>
        </p:spPr>
      </p:pic>
      <p:pic>
        <p:nvPicPr>
          <p:cNvPr id="10" name="Picture 3" descr="F:\sourabh\Project Report\PR FORMAT\Documentary\Diagrams\Use Case\use_case_2.png"/>
          <p:cNvPicPr>
            <a:picLocks noChangeAspect="1" noChangeArrowheads="1"/>
          </p:cNvPicPr>
          <p:nvPr/>
        </p:nvPicPr>
        <p:blipFill>
          <a:blip r:embed="rId3" cstate="print"/>
          <a:srcRect/>
          <a:stretch>
            <a:fillRect/>
          </a:stretch>
        </p:blipFill>
        <p:spPr bwMode="auto">
          <a:xfrm>
            <a:off x="4430313" y="555526"/>
            <a:ext cx="4427967" cy="3456384"/>
          </a:xfrm>
          <a:prstGeom prst="rect">
            <a:avLst/>
          </a:prstGeom>
          <a:noFill/>
        </p:spPr>
      </p:pic>
      <p:sp>
        <p:nvSpPr>
          <p:cNvPr id="6" name="Content Placeholder 2"/>
          <p:cNvSpPr txBox="1">
            <a:spLocks/>
          </p:cNvSpPr>
          <p:nvPr/>
        </p:nvSpPr>
        <p:spPr>
          <a:xfrm>
            <a:off x="428596" y="4286262"/>
            <a:ext cx="3500462" cy="555527"/>
          </a:xfrm>
          <a:prstGeom prst="rect">
            <a:avLst/>
          </a:prstGeom>
        </p:spPr>
        <p:txBody>
          <a:bodyPr vert="horz" lIns="91440" tIns="45720" rIns="91440" bIns="45720" rtlCol="0">
            <a:normAutofit/>
          </a:bodyPr>
          <a:lstStyle/>
          <a:p>
            <a:pP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 </a:t>
            </a:r>
            <a:r>
              <a:rPr lang="en-IN" sz="2800" u="sng" dirty="0" smtClean="0"/>
              <a:t>use case for admin</a:t>
            </a:r>
          </a:p>
        </p:txBody>
      </p:sp>
      <p:sp>
        <p:nvSpPr>
          <p:cNvPr id="9" name="Content Placeholder 2"/>
          <p:cNvSpPr txBox="1">
            <a:spLocks/>
          </p:cNvSpPr>
          <p:nvPr/>
        </p:nvSpPr>
        <p:spPr>
          <a:xfrm>
            <a:off x="4500562" y="4302239"/>
            <a:ext cx="4143372" cy="555527"/>
          </a:xfrm>
          <a:prstGeom prst="rect">
            <a:avLst/>
          </a:prstGeom>
        </p:spPr>
        <p:txBody>
          <a:bodyPr vert="horz" lIns="91440" tIns="45720" rIns="91440" bIns="45720" rtlCol="0">
            <a:normAutofit/>
          </a:bodyPr>
          <a:lstStyle/>
          <a:p>
            <a:pPr algn="r">
              <a:buNone/>
            </a:pPr>
            <a:r>
              <a:rPr kumimoji="0" lang="en-IN" sz="2800" b="0" i="0" u="sng" strike="noStrike" kern="1200" cap="none" spc="0" normalizeH="0" baseline="0" noProof="0" dirty="0" smtClean="0">
                <a:ln>
                  <a:noFill/>
                </a:ln>
                <a:solidFill>
                  <a:schemeClr val="tx1"/>
                </a:solidFill>
                <a:effectLst/>
                <a:uLnTx/>
                <a:uFillTx/>
                <a:latin typeface="+mn-lt"/>
                <a:ea typeface="+mn-ea"/>
                <a:cs typeface="+mn-cs"/>
              </a:rPr>
              <a:t>fig: </a:t>
            </a:r>
            <a:r>
              <a:rPr lang="en-IN" sz="2800" u="sng" dirty="0" smtClean="0"/>
              <a:t>use case for employee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87974"/>
            <a:ext cx="9144000" cy="555527"/>
          </a:xfrm>
        </p:spPr>
        <p:txBody>
          <a:bodyPr>
            <a:normAutofit/>
          </a:bodyPr>
          <a:lstStyle/>
          <a:p>
            <a:pPr algn="ctr">
              <a:buNone/>
            </a:pPr>
            <a:r>
              <a:rPr lang="en-IN" sz="3000" u="sng" dirty="0" smtClean="0"/>
              <a:t>fig: Context diagram</a:t>
            </a:r>
            <a:endParaRPr lang="en-IN" sz="3000" u="sng" dirty="0"/>
          </a:p>
        </p:txBody>
      </p:sp>
      <p:pic>
        <p:nvPicPr>
          <p:cNvPr id="5" name="Content Placeholder 4" descr="dfd_level_0.png"/>
          <p:cNvPicPr>
            <a:picLocks noChangeAspect="1"/>
          </p:cNvPicPr>
          <p:nvPr/>
        </p:nvPicPr>
        <p:blipFill>
          <a:blip r:embed="rId2" cstate="print"/>
          <a:stretch>
            <a:fillRect/>
          </a:stretch>
        </p:blipFill>
        <p:spPr>
          <a:xfrm>
            <a:off x="1691680" y="1428742"/>
            <a:ext cx="5771429" cy="3000396"/>
          </a:xfrm>
          <a:prstGeom prst="rect">
            <a:avLst/>
          </a:prstGeom>
        </p:spPr>
      </p:pic>
      <p:sp>
        <p:nvSpPr>
          <p:cNvPr id="8" name="Title 1"/>
          <p:cNvSpPr txBox="1">
            <a:spLocks/>
          </p:cNvSpPr>
          <p:nvPr/>
        </p:nvSpPr>
        <p:spPr>
          <a:xfrm>
            <a:off x="0" y="0"/>
            <a:ext cx="9144000" cy="69954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sng" strike="noStrike" kern="1200" cap="none" spc="0" normalizeH="0" baseline="0" noProof="0" dirty="0" smtClean="0">
                <a:ln>
                  <a:noFill/>
                </a:ln>
                <a:solidFill>
                  <a:schemeClr val="tx1"/>
                </a:solidFill>
                <a:effectLst/>
                <a:uLnTx/>
                <a:uFillTx/>
                <a:latin typeface="+mj-lt"/>
                <a:ea typeface="+mj-ea"/>
                <a:cs typeface="+mj-cs"/>
              </a:rPr>
              <a:t>DFD</a:t>
            </a:r>
            <a:endParaRPr kumimoji="0" lang="en-IN" sz="3200" b="1" i="0" u="sng"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9542"/>
          </a:xfrm>
        </p:spPr>
        <p:txBody>
          <a:bodyPr>
            <a:normAutofit/>
          </a:bodyPr>
          <a:lstStyle/>
          <a:p>
            <a:r>
              <a:rPr lang="en-IN" sz="3200" b="1" u="sng" dirty="0" smtClean="0"/>
              <a:t>DFD continued…</a:t>
            </a:r>
            <a:endParaRPr lang="en-IN" sz="3200" b="1" u="sng" dirty="0"/>
          </a:p>
        </p:txBody>
      </p:sp>
      <p:pic>
        <p:nvPicPr>
          <p:cNvPr id="2051" name="Picture 3" descr="F:\sourabh\Project Report\PR FORMAT\Documentary\Diagrams\DFD\dfd_level_1.png"/>
          <p:cNvPicPr>
            <a:picLocks noChangeAspect="1" noChangeArrowheads="1"/>
          </p:cNvPicPr>
          <p:nvPr/>
        </p:nvPicPr>
        <p:blipFill>
          <a:blip r:embed="rId2" cstate="print"/>
          <a:srcRect/>
          <a:stretch>
            <a:fillRect/>
          </a:stretch>
        </p:blipFill>
        <p:spPr bwMode="auto">
          <a:xfrm>
            <a:off x="899592" y="915566"/>
            <a:ext cx="7191375" cy="3810000"/>
          </a:xfrm>
          <a:prstGeom prst="rect">
            <a:avLst/>
          </a:prstGeom>
          <a:noFill/>
        </p:spPr>
      </p:pic>
      <p:sp>
        <p:nvSpPr>
          <p:cNvPr id="9" name="Content Placeholder 2"/>
          <p:cNvSpPr>
            <a:spLocks noGrp="1"/>
          </p:cNvSpPr>
          <p:nvPr>
            <p:ph idx="1"/>
          </p:nvPr>
        </p:nvSpPr>
        <p:spPr>
          <a:xfrm>
            <a:off x="0" y="4587974"/>
            <a:ext cx="9144000" cy="555527"/>
          </a:xfrm>
        </p:spPr>
        <p:txBody>
          <a:bodyPr>
            <a:normAutofit/>
          </a:bodyPr>
          <a:lstStyle/>
          <a:p>
            <a:pPr algn="ctr">
              <a:buNone/>
            </a:pPr>
            <a:r>
              <a:rPr lang="en-IN" sz="2800" u="sng" dirty="0" smtClean="0"/>
              <a:t>fig: DFD level 1.1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sourabh\Project Report\PR FORMAT\Documentary\Diagrams\DFD\dfd_level_2_1_1.png"/>
          <p:cNvPicPr>
            <a:picLocks noChangeAspect="1" noChangeArrowheads="1"/>
          </p:cNvPicPr>
          <p:nvPr/>
        </p:nvPicPr>
        <p:blipFill>
          <a:blip r:embed="rId2" cstate="print"/>
          <a:srcRect/>
          <a:stretch>
            <a:fillRect/>
          </a:stretch>
        </p:blipFill>
        <p:spPr bwMode="auto">
          <a:xfrm>
            <a:off x="1187624" y="843558"/>
            <a:ext cx="6699250" cy="3873500"/>
          </a:xfrm>
          <a:prstGeom prst="rect">
            <a:avLst/>
          </a:prstGeom>
          <a:noFill/>
        </p:spPr>
      </p:pic>
      <p:sp>
        <p:nvSpPr>
          <p:cNvPr id="7" name="Content Placeholder 2"/>
          <p:cNvSpPr txBox="1">
            <a:spLocks/>
          </p:cNvSpPr>
          <p:nvPr/>
        </p:nvSpPr>
        <p:spPr>
          <a:xfrm>
            <a:off x="0" y="4587974"/>
            <a:ext cx="9144000" cy="555527"/>
          </a:xfrm>
          <a:prstGeom prst="rect">
            <a:avLst/>
          </a:prstGeom>
        </p:spPr>
        <p:txBody>
          <a:bodyPr vert="horz" lIns="91440" tIns="45720" rIns="91440" bIns="45720" rtlCol="0">
            <a:normAutofit lnSpcReduction="10000"/>
          </a:bodyPr>
          <a:lstStyle/>
          <a:p>
            <a:pPr algn="ctr">
              <a:buNone/>
            </a:pPr>
            <a:r>
              <a:rPr lang="en-IN" sz="3200" u="sng" dirty="0" smtClean="0"/>
              <a:t>fig: DFD level 2.1.1</a:t>
            </a:r>
          </a:p>
        </p:txBody>
      </p:sp>
      <p:sp>
        <p:nvSpPr>
          <p:cNvPr id="8" name="Title 1"/>
          <p:cNvSpPr>
            <a:spLocks noGrp="1"/>
          </p:cNvSpPr>
          <p:nvPr>
            <p:ph type="title"/>
          </p:nvPr>
        </p:nvSpPr>
        <p:spPr>
          <a:xfrm>
            <a:off x="0" y="0"/>
            <a:ext cx="9144000" cy="699542"/>
          </a:xfrm>
        </p:spPr>
        <p:txBody>
          <a:bodyPr>
            <a:normAutofit/>
          </a:bodyPr>
          <a:lstStyle/>
          <a:p>
            <a:r>
              <a:rPr lang="en-IN" sz="3200" b="1" u="sng" dirty="0" smtClean="0"/>
              <a:t>DFD continued…</a:t>
            </a:r>
            <a:endParaRPr lang="en-IN" sz="3200" b="1" u="sng"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9591</TotalTime>
  <Words>571</Words>
  <Application>Microsoft Office PowerPoint</Application>
  <PresentationFormat>On-screen Show (16:9)</PresentationFormat>
  <Paragraphs>103</Paragraphs>
  <Slides>54</Slides>
  <Notes>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57" baseType="lpstr">
      <vt:lpstr>Office Theme</vt:lpstr>
      <vt:lpstr>Worksheet</vt:lpstr>
      <vt:lpstr>Acrobat Document</vt:lpstr>
      <vt:lpstr>INVENTORY AND INFRASTRUCTURE MANAGEMENT SYSTEM</vt:lpstr>
      <vt:lpstr>OBJECTIVE (PROBLEM STATEMENT)</vt:lpstr>
      <vt:lpstr>WHAT IS THE INVENTORY……?</vt:lpstr>
      <vt:lpstr>FUNCTIONAL REQUIREMENTS</vt:lpstr>
      <vt:lpstr>NON FUNCTIONAL REQUIREMENTS</vt:lpstr>
      <vt:lpstr>DESIGN PHASE-USE CASE DIAGRAM </vt:lpstr>
      <vt:lpstr>Slide 7</vt:lpstr>
      <vt:lpstr>DFD continued…</vt:lpstr>
      <vt:lpstr>DFD continued…</vt:lpstr>
      <vt:lpstr>DFD continued…</vt:lpstr>
      <vt:lpstr>DFD continued…</vt:lpstr>
      <vt:lpstr>ER DIAGRAM 1</vt:lpstr>
      <vt:lpstr>ER DIAGRAM 2</vt:lpstr>
      <vt:lpstr>FLOW CHART</vt:lpstr>
      <vt:lpstr>CLASS DIAGRAM 1</vt:lpstr>
      <vt:lpstr>CLASS DIAGRAM 2</vt:lpstr>
      <vt:lpstr>SEQUENCE DIAGRAM</vt:lpstr>
      <vt:lpstr>ACTIVITY DIAGRAM</vt:lpstr>
      <vt:lpstr>DATABASE/ BACKEND DIAGRAM</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EMPLOYEE PANEL</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AND INFRASTRUCTURE MANAGEMENT SYSTEM</dc:title>
  <dc:creator>Training</dc:creator>
  <cp:lastModifiedBy>lucky</cp:lastModifiedBy>
  <cp:revision>308</cp:revision>
  <dcterms:created xsi:type="dcterms:W3CDTF">2015-12-03T10:46:21Z</dcterms:created>
  <dcterms:modified xsi:type="dcterms:W3CDTF">2016-04-11T07:44:29Z</dcterms:modified>
</cp:coreProperties>
</file>